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handoutMasterIdLst>
    <p:handoutMasterId r:id="rId20"/>
  </p:handoutMasterIdLst>
  <p:sldIdLst>
    <p:sldId id="257" r:id="rId2"/>
    <p:sldId id="287" r:id="rId3"/>
    <p:sldId id="272" r:id="rId4"/>
    <p:sldId id="259" r:id="rId5"/>
    <p:sldId id="273" r:id="rId6"/>
    <p:sldId id="270" r:id="rId7"/>
    <p:sldId id="271" r:id="rId8"/>
    <p:sldId id="278" r:id="rId9"/>
    <p:sldId id="274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66FF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2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3D700-6072-45FB-8398-AF7235CF0530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HK" altLang="en-US"/>
        </a:p>
      </dgm:t>
    </dgm:pt>
    <dgm:pt modelId="{6BC7CED9-7334-4EB4-BB4D-61FD1FC3E67C}">
      <dgm:prSet phldrT="[Text]" custT="1"/>
      <dgm:spPr/>
      <dgm:t>
        <a:bodyPr/>
        <a:lstStyle/>
        <a:p>
          <a:r>
            <a:rPr lang="en-US" altLang="zh-TW" sz="1600" b="1" dirty="0">
              <a:solidFill>
                <a:schemeClr val="tx1"/>
              </a:solidFill>
            </a:rPr>
            <a:t>1. </a:t>
          </a:r>
          <a:r>
            <a:rPr lang="en-US" altLang="zh-TW" sz="1600" b="1" dirty="0" smtClean="0">
              <a:solidFill>
                <a:schemeClr val="tx1"/>
              </a:solidFill>
            </a:rPr>
            <a:t>Use, provide and communicate information</a:t>
          </a:r>
          <a:endParaRPr lang="zh-TW" altLang="zh-TW" sz="1600" b="1" dirty="0" smtClean="0">
            <a:solidFill>
              <a:schemeClr val="tx1"/>
            </a:solidFill>
          </a:endParaRPr>
        </a:p>
        <a:p>
          <a:r>
            <a:rPr lang="en-US" altLang="zh-TW" sz="1600" b="1" dirty="0" smtClean="0">
              <a:solidFill>
                <a:schemeClr val="tx1"/>
              </a:solidFill>
            </a:rPr>
            <a:t>ethically and responsibly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82838F1E-C0BC-4E61-A01B-1F79F3C2D255}" type="parTrans" cxnId="{7122C20A-85D0-4E67-8620-4A1DFEA9DBBB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84DBB80F-A87A-4775-9298-9E983193EE98}" type="sibTrans" cxnId="{7122C20A-85D0-4E67-8620-4A1DFEA9DBBB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E9D96DC2-0682-427D-A109-EEA7563A6B67}">
      <dgm:prSet phldrT="[Text]" custT="1"/>
      <dgm:spPr/>
      <dgm:t>
        <a:bodyPr/>
        <a:lstStyle/>
        <a:p>
          <a:r>
            <a:rPr lang="en-US" altLang="zh-TW" sz="1600" b="1" dirty="0">
              <a:solidFill>
                <a:schemeClr val="tx1"/>
              </a:solidFill>
            </a:rPr>
            <a:t>2. </a:t>
          </a:r>
          <a:r>
            <a:rPr lang="en-US" altLang="zh-TW" sz="1600" b="1" dirty="0" smtClean="0">
              <a:solidFill>
                <a:schemeClr val="tx1"/>
              </a:solidFill>
            </a:rPr>
            <a:t>Identify and define a need for information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BFB89EF0-D7DC-4DF3-AF0B-72498EE41324}" type="parTrans" cxnId="{54B8B684-A401-4B1A-B51A-61EF6DEA6DCD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3DA51E0E-B2D5-4683-AF77-F9CC32569AC6}" type="sibTrans" cxnId="{54B8B684-A401-4B1A-B51A-61EF6DEA6DCD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C081C721-DCF2-475D-A920-DAF45CA442D2}">
      <dgm:prSet phldrT="[Text]" custT="1"/>
      <dgm:spPr/>
      <dgm:t>
        <a:bodyPr/>
        <a:lstStyle/>
        <a:p>
          <a:r>
            <a:rPr lang="en-US" altLang="zh-TW" sz="1600" b="1" dirty="0">
              <a:solidFill>
                <a:schemeClr val="tx1"/>
              </a:solidFill>
            </a:rPr>
            <a:t>3. </a:t>
          </a:r>
          <a:r>
            <a:rPr lang="en-US" altLang="zh-TW" sz="1600" b="1" dirty="0" smtClean="0">
              <a:solidFill>
                <a:schemeClr val="tx1"/>
              </a:solidFill>
            </a:rPr>
            <a:t>Locate and access relevant information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053A8E37-B7CB-4CC8-996E-357220A177EC}" type="parTrans" cxnId="{6404BA26-B095-44E8-8A75-4F4BC0740310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F27C0499-3095-405B-A367-5BCD5B58B0E4}" type="sibTrans" cxnId="{6404BA26-B095-44E8-8A75-4F4BC0740310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48D4A077-DA3E-4A28-B192-5D7A8D3DD81F}">
      <dgm:prSet custT="1"/>
      <dgm:spPr/>
      <dgm:t>
        <a:bodyPr/>
        <a:lstStyle/>
        <a:p>
          <a:r>
            <a:rPr lang="en-US" altLang="zh-TW" sz="1600" b="1" dirty="0">
              <a:solidFill>
                <a:schemeClr val="tx1"/>
              </a:solidFill>
            </a:rPr>
            <a:t>6. </a:t>
          </a:r>
          <a:r>
            <a:rPr lang="en-US" altLang="zh-TW" sz="1600" b="1" dirty="0" smtClean="0">
              <a:solidFill>
                <a:schemeClr val="tx1"/>
              </a:solidFill>
            </a:rPr>
            <a:t>Be able to apply IT skills in order to process</a:t>
          </a:r>
          <a:endParaRPr lang="zh-TW" altLang="zh-TW" sz="1600" b="1" dirty="0" smtClean="0">
            <a:solidFill>
              <a:schemeClr val="tx1"/>
            </a:solidFill>
          </a:endParaRPr>
        </a:p>
        <a:p>
          <a:r>
            <a:rPr lang="en-US" altLang="zh-TW" sz="1600" b="1" dirty="0" smtClean="0">
              <a:solidFill>
                <a:schemeClr val="tx1"/>
              </a:solidFill>
            </a:rPr>
            <a:t>information and produce user-generated content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59A7B833-12ED-4A2D-9169-48D028EB34C7}" type="parTrans" cxnId="{AF33FD0B-3220-44C7-B969-EBCC96E83C7F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7E8FF4C3-6216-40D7-84F8-1CE48ACAF195}" type="sibTrans" cxnId="{AF33FD0B-3220-44C7-B969-EBCC96E83C7F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C226E3B6-8F38-4E7D-90EB-33D50E17AD3A}">
      <dgm:prSet custT="1"/>
      <dgm:spPr/>
      <dgm:t>
        <a:bodyPr/>
        <a:lstStyle/>
        <a:p>
          <a:r>
            <a:rPr lang="en-US" altLang="zh-TW" sz="1600" b="1" dirty="0">
              <a:solidFill>
                <a:schemeClr val="tx1"/>
              </a:solidFill>
            </a:rPr>
            <a:t>4. </a:t>
          </a:r>
          <a:r>
            <a:rPr lang="en-US" altLang="zh-TW" sz="1600" b="1" dirty="0" smtClean="0">
              <a:solidFill>
                <a:schemeClr val="tx1"/>
              </a:solidFill>
            </a:rPr>
            <a:t>Evaluate information and information providers,</a:t>
          </a:r>
          <a:endParaRPr lang="zh-TW" altLang="zh-TW" sz="1600" b="1" dirty="0" smtClean="0">
            <a:solidFill>
              <a:schemeClr val="tx1"/>
            </a:solidFill>
          </a:endParaRPr>
        </a:p>
        <a:p>
          <a:r>
            <a:rPr lang="en-US" altLang="zh-TW" sz="1600" b="1" dirty="0" smtClean="0">
              <a:solidFill>
                <a:schemeClr val="tx1"/>
              </a:solidFill>
            </a:rPr>
            <a:t>in terms of authority, credibility and current purpose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76AE3488-23D0-47B9-A4DC-7C60257B96DB}" type="parTrans" cxnId="{872804F7-03CA-4E6B-9EA1-272E680075B4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BCE10387-8C1C-49D1-A1B6-E50E91128DDE}" type="sibTrans" cxnId="{872804F7-03CA-4E6B-9EA1-272E680075B4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FE9DB49E-27F2-496A-8F6C-85479A9826BB}">
      <dgm:prSet custT="1"/>
      <dgm:spPr/>
      <dgm:t>
        <a:bodyPr/>
        <a:lstStyle/>
        <a:p>
          <a:r>
            <a:rPr lang="en-US" altLang="zh-TW" sz="1600" b="1" dirty="0">
              <a:solidFill>
                <a:schemeClr val="tx1"/>
              </a:solidFill>
            </a:rPr>
            <a:t>7. </a:t>
          </a:r>
          <a:r>
            <a:rPr lang="en-US" altLang="zh-TW" sz="1600" b="1" dirty="0" err="1" smtClean="0">
              <a:solidFill>
                <a:schemeClr val="tx1"/>
              </a:solidFill>
            </a:rPr>
            <a:t>Recognise</a:t>
          </a:r>
          <a:r>
            <a:rPr lang="en-US" altLang="zh-TW" sz="1600" b="1" dirty="0" smtClean="0">
              <a:solidFill>
                <a:schemeClr val="tx1"/>
              </a:solidFill>
            </a:rPr>
            <a:t> the roles and functions of information</a:t>
          </a:r>
          <a:endParaRPr lang="zh-TW" altLang="zh-TW" sz="1600" b="1" dirty="0" smtClean="0">
            <a:solidFill>
              <a:schemeClr val="tx1"/>
            </a:solidFill>
          </a:endParaRPr>
        </a:p>
        <a:p>
          <a:r>
            <a:rPr lang="en-US" altLang="zh-TW" sz="1600" b="1" dirty="0" smtClean="0">
              <a:solidFill>
                <a:schemeClr val="tx1"/>
              </a:solidFill>
            </a:rPr>
            <a:t>providers (e.g. libraries, museums, internet) in the society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8995909E-F34A-4C6E-BECC-526640D7E548}" type="parTrans" cxnId="{1942B566-111A-43C1-83C8-62DA92AA3EA0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E87B29FF-0747-46DC-A80C-AE03F1C5FF5B}" type="sibTrans" cxnId="{1942B566-111A-43C1-83C8-62DA92AA3EA0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069FAAC2-839C-4A79-95A1-6DF44CA466C1}">
      <dgm:prSet custT="1"/>
      <dgm:spPr/>
      <dgm:t>
        <a:bodyPr/>
        <a:lstStyle/>
        <a:p>
          <a:r>
            <a:rPr lang="en-US" altLang="zh-TW" sz="1600" b="1" dirty="0">
              <a:solidFill>
                <a:schemeClr val="tx1"/>
              </a:solidFill>
            </a:rPr>
            <a:t>5. </a:t>
          </a:r>
          <a:r>
            <a:rPr lang="en-US" altLang="zh-TW" sz="1600" b="1" dirty="0" smtClean="0">
              <a:solidFill>
                <a:schemeClr val="tx1"/>
              </a:solidFill>
            </a:rPr>
            <a:t>Extract and </a:t>
          </a:r>
          <a:r>
            <a:rPr lang="en-US" altLang="zh-TW" sz="1600" b="1" dirty="0" err="1" smtClean="0">
              <a:solidFill>
                <a:schemeClr val="tx1"/>
              </a:solidFill>
            </a:rPr>
            <a:t>organise</a:t>
          </a:r>
          <a:r>
            <a:rPr lang="en-US" altLang="zh-TW" sz="1600" b="1" dirty="0" smtClean="0">
              <a:solidFill>
                <a:schemeClr val="tx1"/>
              </a:solidFill>
            </a:rPr>
            <a:t> information and create new ideas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5D650B22-01BA-4149-B592-6C17657A2656}" type="parTrans" cxnId="{77112859-91DC-4530-9B6E-52E744F3603D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07B63DEE-336E-4D5B-8275-6C574AEA4565}" type="sibTrans" cxnId="{77112859-91DC-4530-9B6E-52E744F3603D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E564A48D-9749-4ABB-9562-B81F537E8C91}">
      <dgm:prSet custT="1"/>
      <dgm:spPr/>
      <dgm:t>
        <a:bodyPr/>
        <a:lstStyle/>
        <a:p>
          <a:r>
            <a:rPr lang="en-US" altLang="zh-TW" sz="1600" b="1" dirty="0">
              <a:solidFill>
                <a:schemeClr val="tx1"/>
              </a:solidFill>
            </a:rPr>
            <a:t>8. </a:t>
          </a:r>
          <a:r>
            <a:rPr lang="en-US" altLang="zh-TW" sz="1600" b="1" dirty="0" err="1" smtClean="0">
              <a:solidFill>
                <a:schemeClr val="tx1"/>
              </a:solidFill>
            </a:rPr>
            <a:t>Recognise</a:t>
          </a:r>
          <a:r>
            <a:rPr lang="en-US" altLang="zh-TW" sz="1600" b="1" dirty="0" smtClean="0">
              <a:solidFill>
                <a:schemeClr val="tx1"/>
              </a:solidFill>
            </a:rPr>
            <a:t> the conditions under which reliable</a:t>
          </a:r>
          <a:endParaRPr lang="zh-TW" altLang="zh-TW" sz="1600" b="1" dirty="0" smtClean="0">
            <a:solidFill>
              <a:schemeClr val="tx1"/>
            </a:solidFill>
          </a:endParaRPr>
        </a:p>
        <a:p>
          <a:r>
            <a:rPr lang="en-US" altLang="zh-TW" sz="1600" b="1" dirty="0" smtClean="0">
              <a:solidFill>
                <a:schemeClr val="tx1"/>
              </a:solidFill>
            </a:rPr>
            <a:t>information could be obtained</a:t>
          </a:r>
          <a:endParaRPr lang="zh-HK" altLang="en-US" sz="1600" b="1" dirty="0">
            <a:solidFill>
              <a:schemeClr val="tx1"/>
            </a:solidFill>
          </a:endParaRPr>
        </a:p>
      </dgm:t>
    </dgm:pt>
    <dgm:pt modelId="{CFF4E21F-0729-4D71-81A1-94D78F219B46}" type="parTrans" cxnId="{3EC72265-66CF-482A-B458-603FD83FD56E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B0FC0EE1-D204-4C53-8EA8-7D1ABBF11508}" type="sibTrans" cxnId="{3EC72265-66CF-482A-B458-603FD83FD56E}">
      <dgm:prSet/>
      <dgm:spPr/>
      <dgm:t>
        <a:bodyPr/>
        <a:lstStyle/>
        <a:p>
          <a:endParaRPr lang="zh-HK" altLang="en-US" b="1">
            <a:solidFill>
              <a:schemeClr val="tx1"/>
            </a:solidFill>
          </a:endParaRPr>
        </a:p>
      </dgm:t>
    </dgm:pt>
    <dgm:pt modelId="{B0BF4ED4-BE75-4502-A19C-76E1F3F8A3BB}" type="pres">
      <dgm:prSet presAssocID="{61B3D700-6072-45FB-8398-AF7235CF0530}" presName="Name0" presStyleCnt="0">
        <dgm:presLayoutVars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E03E830-971E-4942-9EC8-1D48FCB7483E}" type="pres">
      <dgm:prSet presAssocID="{6BC7CED9-7334-4EB4-BB4D-61FD1FC3E67C}" presName="text" presStyleLbl="node1" presStyleIdx="0" presStyleCnt="8" custScaleX="1035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D0227D-B2C7-4C26-9B32-82162CDE048F}" type="pres">
      <dgm:prSet presAssocID="{84DBB80F-A87A-4775-9298-9E983193EE98}" presName="space" presStyleCnt="0"/>
      <dgm:spPr/>
    </dgm:pt>
    <dgm:pt modelId="{8A320018-D67C-4FF4-8B9D-9AA36626C954}" type="pres">
      <dgm:prSet presAssocID="{E9D96DC2-0682-427D-A109-EEA7563A6B67}" presName="text" presStyleLbl="node1" presStyleIdx="1" presStyleCnt="8" custScaleX="2070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FF420E-2735-431D-AC18-03C111AD1280}" type="pres">
      <dgm:prSet presAssocID="{3DA51E0E-B2D5-4683-AF77-F9CC32569AC6}" presName="space" presStyleCnt="0"/>
      <dgm:spPr/>
    </dgm:pt>
    <dgm:pt modelId="{948D4A2C-7870-40F8-8160-2120029C7D7C}" type="pres">
      <dgm:prSet presAssocID="{C081C721-DCF2-475D-A920-DAF45CA442D2}" presName="text" presStyleLbl="node1" presStyleIdx="2" presStyleCnt="8" custScaleX="1970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8267BA-F033-4917-999A-050771207F3F}" type="pres">
      <dgm:prSet presAssocID="{F27C0499-3095-405B-A367-5BCD5B58B0E4}" presName="space" presStyleCnt="0"/>
      <dgm:spPr/>
    </dgm:pt>
    <dgm:pt modelId="{B2E51CB0-A248-49EA-89F5-22281AD9805A}" type="pres">
      <dgm:prSet presAssocID="{C226E3B6-8F38-4E7D-90EB-33D50E17AD3A}" presName="text" presStyleLbl="node1" presStyleIdx="3" presStyleCnt="8" custScaleX="1308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46F597-1792-4596-91F5-2B8EBFE0F136}" type="pres">
      <dgm:prSet presAssocID="{BCE10387-8C1C-49D1-A1B6-E50E91128DDE}" presName="space" presStyleCnt="0"/>
      <dgm:spPr/>
    </dgm:pt>
    <dgm:pt modelId="{F7BEC7C1-3171-421E-A2B5-C295FF599663}" type="pres">
      <dgm:prSet presAssocID="{069FAAC2-839C-4A79-95A1-6DF44CA466C1}" presName="text" presStyleLbl="node1" presStyleIdx="4" presStyleCnt="8" custScaleX="1818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03D8FE-92A5-4F51-A4C5-8D3A517D8388}" type="pres">
      <dgm:prSet presAssocID="{07B63DEE-336E-4D5B-8275-6C574AEA4565}" presName="space" presStyleCnt="0"/>
      <dgm:spPr/>
    </dgm:pt>
    <dgm:pt modelId="{14185DC6-308E-4AF7-91A7-3930F996C21E}" type="pres">
      <dgm:prSet presAssocID="{48D4A077-DA3E-4A28-B192-5D7A8D3DD81F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BE2291-F023-4B57-A9BF-C1A23758316A}" type="pres">
      <dgm:prSet presAssocID="{7E8FF4C3-6216-40D7-84F8-1CE48ACAF195}" presName="space" presStyleCnt="0"/>
      <dgm:spPr/>
    </dgm:pt>
    <dgm:pt modelId="{C1895BB0-5967-4365-BC22-58EE42BB62DA}" type="pres">
      <dgm:prSet presAssocID="{FE9DB49E-27F2-496A-8F6C-85479A9826BB}" presName="text" presStyleLbl="node1" presStyleIdx="6" presStyleCnt="8" custScaleX="980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236DBD-9270-4CE4-81B6-397C8993F267}" type="pres">
      <dgm:prSet presAssocID="{E87B29FF-0747-46DC-A80C-AE03F1C5FF5B}" presName="space" presStyleCnt="0"/>
      <dgm:spPr/>
    </dgm:pt>
    <dgm:pt modelId="{744AA022-83A8-41CD-81BC-FF6477E01231}" type="pres">
      <dgm:prSet presAssocID="{E564A48D-9749-4ABB-9562-B81F537E8C91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404BA26-B095-44E8-8A75-4F4BC0740310}" srcId="{61B3D700-6072-45FB-8398-AF7235CF0530}" destId="{C081C721-DCF2-475D-A920-DAF45CA442D2}" srcOrd="2" destOrd="0" parTransId="{053A8E37-B7CB-4CC8-996E-357220A177EC}" sibTransId="{F27C0499-3095-405B-A367-5BCD5B58B0E4}"/>
    <dgm:cxn modelId="{54B8B684-A401-4B1A-B51A-61EF6DEA6DCD}" srcId="{61B3D700-6072-45FB-8398-AF7235CF0530}" destId="{E9D96DC2-0682-427D-A109-EEA7563A6B67}" srcOrd="1" destOrd="0" parTransId="{BFB89EF0-D7DC-4DF3-AF0B-72498EE41324}" sibTransId="{3DA51E0E-B2D5-4683-AF77-F9CC32569AC6}"/>
    <dgm:cxn modelId="{A829849E-CE04-4345-B299-D9F9573D1FD1}" type="presOf" srcId="{48D4A077-DA3E-4A28-B192-5D7A8D3DD81F}" destId="{14185DC6-308E-4AF7-91A7-3930F996C21E}" srcOrd="0" destOrd="0" presId="urn:diagrams.loki3.com/VaryingWidthList"/>
    <dgm:cxn modelId="{872804F7-03CA-4E6B-9EA1-272E680075B4}" srcId="{61B3D700-6072-45FB-8398-AF7235CF0530}" destId="{C226E3B6-8F38-4E7D-90EB-33D50E17AD3A}" srcOrd="3" destOrd="0" parTransId="{76AE3488-23D0-47B9-A4DC-7C60257B96DB}" sibTransId="{BCE10387-8C1C-49D1-A1B6-E50E91128DDE}"/>
    <dgm:cxn modelId="{7122C20A-85D0-4E67-8620-4A1DFEA9DBBB}" srcId="{61B3D700-6072-45FB-8398-AF7235CF0530}" destId="{6BC7CED9-7334-4EB4-BB4D-61FD1FC3E67C}" srcOrd="0" destOrd="0" parTransId="{82838F1E-C0BC-4E61-A01B-1F79F3C2D255}" sibTransId="{84DBB80F-A87A-4775-9298-9E983193EE98}"/>
    <dgm:cxn modelId="{FC026144-EEDE-41F9-905E-9E99391C7C74}" type="presOf" srcId="{069FAAC2-839C-4A79-95A1-6DF44CA466C1}" destId="{F7BEC7C1-3171-421E-A2B5-C295FF599663}" srcOrd="0" destOrd="0" presId="urn:diagrams.loki3.com/VaryingWidthList"/>
    <dgm:cxn modelId="{E64C93AB-75DD-4795-8686-30A9ADC38E28}" type="presOf" srcId="{C226E3B6-8F38-4E7D-90EB-33D50E17AD3A}" destId="{B2E51CB0-A248-49EA-89F5-22281AD9805A}" srcOrd="0" destOrd="0" presId="urn:diagrams.loki3.com/VaryingWidthList"/>
    <dgm:cxn modelId="{1942B566-111A-43C1-83C8-62DA92AA3EA0}" srcId="{61B3D700-6072-45FB-8398-AF7235CF0530}" destId="{FE9DB49E-27F2-496A-8F6C-85479A9826BB}" srcOrd="6" destOrd="0" parTransId="{8995909E-F34A-4C6E-BECC-526640D7E548}" sibTransId="{E87B29FF-0747-46DC-A80C-AE03F1C5FF5B}"/>
    <dgm:cxn modelId="{7F7366DE-4B74-40C1-B05E-D0C62FB5EBB1}" type="presOf" srcId="{6BC7CED9-7334-4EB4-BB4D-61FD1FC3E67C}" destId="{FE03E830-971E-4942-9EC8-1D48FCB7483E}" srcOrd="0" destOrd="0" presId="urn:diagrams.loki3.com/VaryingWidthList"/>
    <dgm:cxn modelId="{21DEA014-2F85-48A4-B783-324062840225}" type="presOf" srcId="{61B3D700-6072-45FB-8398-AF7235CF0530}" destId="{B0BF4ED4-BE75-4502-A19C-76E1F3F8A3BB}" srcOrd="0" destOrd="0" presId="urn:diagrams.loki3.com/VaryingWidthList"/>
    <dgm:cxn modelId="{77112859-91DC-4530-9B6E-52E744F3603D}" srcId="{61B3D700-6072-45FB-8398-AF7235CF0530}" destId="{069FAAC2-839C-4A79-95A1-6DF44CA466C1}" srcOrd="4" destOrd="0" parTransId="{5D650B22-01BA-4149-B592-6C17657A2656}" sibTransId="{07B63DEE-336E-4D5B-8275-6C574AEA4565}"/>
    <dgm:cxn modelId="{AF33FD0B-3220-44C7-B969-EBCC96E83C7F}" srcId="{61B3D700-6072-45FB-8398-AF7235CF0530}" destId="{48D4A077-DA3E-4A28-B192-5D7A8D3DD81F}" srcOrd="5" destOrd="0" parTransId="{59A7B833-12ED-4A2D-9169-48D028EB34C7}" sibTransId="{7E8FF4C3-6216-40D7-84F8-1CE48ACAF195}"/>
    <dgm:cxn modelId="{3EC72265-66CF-482A-B458-603FD83FD56E}" srcId="{61B3D700-6072-45FB-8398-AF7235CF0530}" destId="{E564A48D-9749-4ABB-9562-B81F537E8C91}" srcOrd="7" destOrd="0" parTransId="{CFF4E21F-0729-4D71-81A1-94D78F219B46}" sibTransId="{B0FC0EE1-D204-4C53-8EA8-7D1ABBF11508}"/>
    <dgm:cxn modelId="{88EC063E-30D7-438F-B870-D677AFBC7D31}" type="presOf" srcId="{C081C721-DCF2-475D-A920-DAF45CA442D2}" destId="{948D4A2C-7870-40F8-8160-2120029C7D7C}" srcOrd="0" destOrd="0" presId="urn:diagrams.loki3.com/VaryingWidthList"/>
    <dgm:cxn modelId="{E3B892A0-1277-4B45-8D38-C9B3D3C45168}" type="presOf" srcId="{FE9DB49E-27F2-496A-8F6C-85479A9826BB}" destId="{C1895BB0-5967-4365-BC22-58EE42BB62DA}" srcOrd="0" destOrd="0" presId="urn:diagrams.loki3.com/VaryingWidthList"/>
    <dgm:cxn modelId="{DE3A88DA-CF9A-4562-BA03-336DC0C79267}" type="presOf" srcId="{E9D96DC2-0682-427D-A109-EEA7563A6B67}" destId="{8A320018-D67C-4FF4-8B9D-9AA36626C954}" srcOrd="0" destOrd="0" presId="urn:diagrams.loki3.com/VaryingWidthList"/>
    <dgm:cxn modelId="{CD2A7849-6178-4D2E-9122-44F9A5E56DA6}" type="presOf" srcId="{E564A48D-9749-4ABB-9562-B81F537E8C91}" destId="{744AA022-83A8-41CD-81BC-FF6477E01231}" srcOrd="0" destOrd="0" presId="urn:diagrams.loki3.com/VaryingWidthList"/>
    <dgm:cxn modelId="{D792BE2D-EFE2-4889-9AFE-4111B1DFCE9B}" type="presParOf" srcId="{B0BF4ED4-BE75-4502-A19C-76E1F3F8A3BB}" destId="{FE03E830-971E-4942-9EC8-1D48FCB7483E}" srcOrd="0" destOrd="0" presId="urn:diagrams.loki3.com/VaryingWidthList"/>
    <dgm:cxn modelId="{E0BC48EF-EC37-4C5C-B12A-153E68258B26}" type="presParOf" srcId="{B0BF4ED4-BE75-4502-A19C-76E1F3F8A3BB}" destId="{1AD0227D-B2C7-4C26-9B32-82162CDE048F}" srcOrd="1" destOrd="0" presId="urn:diagrams.loki3.com/VaryingWidthList"/>
    <dgm:cxn modelId="{C4AD832A-BB5F-4EB0-9F0C-EEBC13328FD7}" type="presParOf" srcId="{B0BF4ED4-BE75-4502-A19C-76E1F3F8A3BB}" destId="{8A320018-D67C-4FF4-8B9D-9AA36626C954}" srcOrd="2" destOrd="0" presId="urn:diagrams.loki3.com/VaryingWidthList"/>
    <dgm:cxn modelId="{3C0B1526-CF41-4BAA-93C0-921D4BF8519B}" type="presParOf" srcId="{B0BF4ED4-BE75-4502-A19C-76E1F3F8A3BB}" destId="{22FF420E-2735-431D-AC18-03C111AD1280}" srcOrd="3" destOrd="0" presId="urn:diagrams.loki3.com/VaryingWidthList"/>
    <dgm:cxn modelId="{548F9C75-7E27-4792-A897-385DCF41469C}" type="presParOf" srcId="{B0BF4ED4-BE75-4502-A19C-76E1F3F8A3BB}" destId="{948D4A2C-7870-40F8-8160-2120029C7D7C}" srcOrd="4" destOrd="0" presId="urn:diagrams.loki3.com/VaryingWidthList"/>
    <dgm:cxn modelId="{B032B23B-39CA-44D8-85FB-D69F89AE283F}" type="presParOf" srcId="{B0BF4ED4-BE75-4502-A19C-76E1F3F8A3BB}" destId="{678267BA-F033-4917-999A-050771207F3F}" srcOrd="5" destOrd="0" presId="urn:diagrams.loki3.com/VaryingWidthList"/>
    <dgm:cxn modelId="{90F72110-0264-438B-883E-E6F0A9AD200B}" type="presParOf" srcId="{B0BF4ED4-BE75-4502-A19C-76E1F3F8A3BB}" destId="{B2E51CB0-A248-49EA-89F5-22281AD9805A}" srcOrd="6" destOrd="0" presId="urn:diagrams.loki3.com/VaryingWidthList"/>
    <dgm:cxn modelId="{1C5A03F6-0183-47FA-9731-0A37127F93D5}" type="presParOf" srcId="{B0BF4ED4-BE75-4502-A19C-76E1F3F8A3BB}" destId="{3D46F597-1792-4596-91F5-2B8EBFE0F136}" srcOrd="7" destOrd="0" presId="urn:diagrams.loki3.com/VaryingWidthList"/>
    <dgm:cxn modelId="{5FBE8A6E-B2CE-436E-AB6E-8011F16589C7}" type="presParOf" srcId="{B0BF4ED4-BE75-4502-A19C-76E1F3F8A3BB}" destId="{F7BEC7C1-3171-421E-A2B5-C295FF599663}" srcOrd="8" destOrd="0" presId="urn:diagrams.loki3.com/VaryingWidthList"/>
    <dgm:cxn modelId="{27468C2B-EC00-4853-B1CA-CCC71B514CFA}" type="presParOf" srcId="{B0BF4ED4-BE75-4502-A19C-76E1F3F8A3BB}" destId="{B203D8FE-92A5-4F51-A4C5-8D3A517D8388}" srcOrd="9" destOrd="0" presId="urn:diagrams.loki3.com/VaryingWidthList"/>
    <dgm:cxn modelId="{98E5BA46-6989-4ED7-A30A-BB736CD73207}" type="presParOf" srcId="{B0BF4ED4-BE75-4502-A19C-76E1F3F8A3BB}" destId="{14185DC6-308E-4AF7-91A7-3930F996C21E}" srcOrd="10" destOrd="0" presId="urn:diagrams.loki3.com/VaryingWidthList"/>
    <dgm:cxn modelId="{1044AEE3-66B6-45C3-AB22-B19ABC38EF2C}" type="presParOf" srcId="{B0BF4ED4-BE75-4502-A19C-76E1F3F8A3BB}" destId="{F2BE2291-F023-4B57-A9BF-C1A23758316A}" srcOrd="11" destOrd="0" presId="urn:diagrams.loki3.com/VaryingWidthList"/>
    <dgm:cxn modelId="{1847D478-E31C-42CB-9217-C45D0A1CC3B6}" type="presParOf" srcId="{B0BF4ED4-BE75-4502-A19C-76E1F3F8A3BB}" destId="{C1895BB0-5967-4365-BC22-58EE42BB62DA}" srcOrd="12" destOrd="0" presId="urn:diagrams.loki3.com/VaryingWidthList"/>
    <dgm:cxn modelId="{18DB825A-012F-45AD-B451-17D39298B18A}" type="presParOf" srcId="{B0BF4ED4-BE75-4502-A19C-76E1F3F8A3BB}" destId="{2D236DBD-9270-4CE4-81B6-397C8993F267}" srcOrd="13" destOrd="0" presId="urn:diagrams.loki3.com/VaryingWidthList"/>
    <dgm:cxn modelId="{1C7352E7-2D31-41D8-B97F-B676C18E4477}" type="presParOf" srcId="{B0BF4ED4-BE75-4502-A19C-76E1F3F8A3BB}" destId="{744AA022-83A8-41CD-81BC-FF6477E01231}" srcOrd="1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3E830-971E-4942-9EC8-1D48FCB7483E}">
      <dsp:nvSpPr>
        <dsp:cNvPr id="0" name=""/>
        <dsp:cNvSpPr/>
      </dsp:nvSpPr>
      <dsp:spPr>
        <a:xfrm>
          <a:off x="2980612" y="2726"/>
          <a:ext cx="4751889" cy="61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solidFill>
                <a:schemeClr val="tx1"/>
              </a:solidFill>
            </a:rPr>
            <a:t>1. </a:t>
          </a:r>
          <a:r>
            <a:rPr lang="en-US" altLang="zh-TW" sz="1600" b="1" kern="1200" dirty="0" smtClean="0">
              <a:solidFill>
                <a:schemeClr val="tx1"/>
              </a:solidFill>
            </a:rPr>
            <a:t>Use, provide and communicate information</a:t>
          </a:r>
          <a:endParaRPr lang="zh-TW" altLang="zh-TW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</a:rPr>
            <a:t>ethically and responsibly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2980612" y="2726"/>
        <a:ext cx="4751889" cy="617873"/>
      </dsp:txXfrm>
    </dsp:sp>
    <dsp:sp modelId="{8A320018-D67C-4FF4-8B9D-9AA36626C954}">
      <dsp:nvSpPr>
        <dsp:cNvPr id="0" name=""/>
        <dsp:cNvSpPr/>
      </dsp:nvSpPr>
      <dsp:spPr>
        <a:xfrm>
          <a:off x="2980601" y="651493"/>
          <a:ext cx="4751912" cy="6178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solidFill>
                <a:schemeClr val="tx1"/>
              </a:solidFill>
            </a:rPr>
            <a:t>2. </a:t>
          </a:r>
          <a:r>
            <a:rPr lang="en-US" altLang="zh-TW" sz="1600" b="1" kern="1200" dirty="0" smtClean="0">
              <a:solidFill>
                <a:schemeClr val="tx1"/>
              </a:solidFill>
            </a:rPr>
            <a:t>Identify and define a need for information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2980601" y="651493"/>
        <a:ext cx="4751912" cy="617873"/>
      </dsp:txXfrm>
    </dsp:sp>
    <dsp:sp modelId="{948D4A2C-7870-40F8-8160-2120029C7D7C}">
      <dsp:nvSpPr>
        <dsp:cNvPr id="0" name=""/>
        <dsp:cNvSpPr/>
      </dsp:nvSpPr>
      <dsp:spPr>
        <a:xfrm>
          <a:off x="3183805" y="1300260"/>
          <a:ext cx="4345503" cy="6178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solidFill>
                <a:schemeClr val="tx1"/>
              </a:solidFill>
            </a:rPr>
            <a:t>3. </a:t>
          </a:r>
          <a:r>
            <a:rPr lang="en-US" altLang="zh-TW" sz="1600" b="1" kern="1200" dirty="0" smtClean="0">
              <a:solidFill>
                <a:schemeClr val="tx1"/>
              </a:solidFill>
            </a:rPr>
            <a:t>Locate and access relevant information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3183805" y="1300260"/>
        <a:ext cx="4345503" cy="617873"/>
      </dsp:txXfrm>
    </dsp:sp>
    <dsp:sp modelId="{B2E51CB0-A248-49EA-89F5-22281AD9805A}">
      <dsp:nvSpPr>
        <dsp:cNvPr id="0" name=""/>
        <dsp:cNvSpPr/>
      </dsp:nvSpPr>
      <dsp:spPr>
        <a:xfrm>
          <a:off x="1940302" y="1949027"/>
          <a:ext cx="6832510" cy="6178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solidFill>
                <a:schemeClr val="tx1"/>
              </a:solidFill>
            </a:rPr>
            <a:t>4. </a:t>
          </a:r>
          <a:r>
            <a:rPr lang="en-US" altLang="zh-TW" sz="1600" b="1" kern="1200" dirty="0" smtClean="0">
              <a:solidFill>
                <a:schemeClr val="tx1"/>
              </a:solidFill>
            </a:rPr>
            <a:t>Evaluate information and information providers,</a:t>
          </a:r>
          <a:endParaRPr lang="zh-TW" altLang="zh-TW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</a:rPr>
            <a:t>in terms of authority, credibility and current purpose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1940302" y="1949027"/>
        <a:ext cx="6832510" cy="617873"/>
      </dsp:txXfrm>
    </dsp:sp>
    <dsp:sp modelId="{F7BEC7C1-3171-421E-A2B5-C295FF599663}">
      <dsp:nvSpPr>
        <dsp:cNvPr id="0" name=""/>
        <dsp:cNvSpPr/>
      </dsp:nvSpPr>
      <dsp:spPr>
        <a:xfrm>
          <a:off x="2246118" y="2597794"/>
          <a:ext cx="6220877" cy="6178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solidFill>
                <a:schemeClr val="tx1"/>
              </a:solidFill>
            </a:rPr>
            <a:t>5. </a:t>
          </a:r>
          <a:r>
            <a:rPr lang="en-US" altLang="zh-TW" sz="1600" b="1" kern="1200" dirty="0" smtClean="0">
              <a:solidFill>
                <a:schemeClr val="tx1"/>
              </a:solidFill>
            </a:rPr>
            <a:t>Extract and </a:t>
          </a:r>
          <a:r>
            <a:rPr lang="en-US" altLang="zh-TW" sz="1600" b="1" kern="1200" dirty="0" err="1" smtClean="0">
              <a:solidFill>
                <a:schemeClr val="tx1"/>
              </a:solidFill>
            </a:rPr>
            <a:t>organise</a:t>
          </a:r>
          <a:r>
            <a:rPr lang="en-US" altLang="zh-TW" sz="1600" b="1" kern="1200" dirty="0" smtClean="0">
              <a:solidFill>
                <a:schemeClr val="tx1"/>
              </a:solidFill>
            </a:rPr>
            <a:t> information and create new ideas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2246118" y="2597794"/>
        <a:ext cx="6220877" cy="617873"/>
      </dsp:txXfrm>
    </dsp:sp>
    <dsp:sp modelId="{14185DC6-308E-4AF7-91A7-3930F996C21E}">
      <dsp:nvSpPr>
        <dsp:cNvPr id="0" name=""/>
        <dsp:cNvSpPr/>
      </dsp:nvSpPr>
      <dsp:spPr>
        <a:xfrm>
          <a:off x="2881557" y="3246561"/>
          <a:ext cx="4950000" cy="61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solidFill>
                <a:schemeClr val="tx1"/>
              </a:solidFill>
            </a:rPr>
            <a:t>6. </a:t>
          </a:r>
          <a:r>
            <a:rPr lang="en-US" altLang="zh-TW" sz="1600" b="1" kern="1200" dirty="0" smtClean="0">
              <a:solidFill>
                <a:schemeClr val="tx1"/>
              </a:solidFill>
            </a:rPr>
            <a:t>Be able to apply IT skills in order to process</a:t>
          </a:r>
          <a:endParaRPr lang="zh-TW" altLang="zh-TW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</a:rPr>
            <a:t>information and produce user-generated content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2881557" y="3246561"/>
        <a:ext cx="4950000" cy="617873"/>
      </dsp:txXfrm>
    </dsp:sp>
    <dsp:sp modelId="{C1895BB0-5967-4365-BC22-58EE42BB62DA}">
      <dsp:nvSpPr>
        <dsp:cNvPr id="0" name=""/>
        <dsp:cNvSpPr/>
      </dsp:nvSpPr>
      <dsp:spPr>
        <a:xfrm>
          <a:off x="2499024" y="3895328"/>
          <a:ext cx="5715066" cy="6178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solidFill>
                <a:schemeClr val="tx1"/>
              </a:solidFill>
            </a:rPr>
            <a:t>7. </a:t>
          </a:r>
          <a:r>
            <a:rPr lang="en-US" altLang="zh-TW" sz="1600" b="1" kern="1200" dirty="0" err="1" smtClean="0">
              <a:solidFill>
                <a:schemeClr val="tx1"/>
              </a:solidFill>
            </a:rPr>
            <a:t>Recognise</a:t>
          </a:r>
          <a:r>
            <a:rPr lang="en-US" altLang="zh-TW" sz="1600" b="1" kern="1200" dirty="0" smtClean="0">
              <a:solidFill>
                <a:schemeClr val="tx1"/>
              </a:solidFill>
            </a:rPr>
            <a:t> the roles and functions of information</a:t>
          </a:r>
          <a:endParaRPr lang="zh-TW" altLang="zh-TW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</a:rPr>
            <a:t>providers (e.g. libraries, museums, internet) in the society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2499024" y="3895328"/>
        <a:ext cx="5715066" cy="617873"/>
      </dsp:txXfrm>
    </dsp:sp>
    <dsp:sp modelId="{744AA022-83A8-41CD-81BC-FF6477E01231}">
      <dsp:nvSpPr>
        <dsp:cNvPr id="0" name=""/>
        <dsp:cNvSpPr/>
      </dsp:nvSpPr>
      <dsp:spPr>
        <a:xfrm>
          <a:off x="2926557" y="4544096"/>
          <a:ext cx="4860000" cy="61787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solidFill>
                <a:schemeClr val="tx1"/>
              </a:solidFill>
            </a:rPr>
            <a:t>8. </a:t>
          </a:r>
          <a:r>
            <a:rPr lang="en-US" altLang="zh-TW" sz="1600" b="1" kern="1200" dirty="0" err="1" smtClean="0">
              <a:solidFill>
                <a:schemeClr val="tx1"/>
              </a:solidFill>
            </a:rPr>
            <a:t>Recognise</a:t>
          </a:r>
          <a:r>
            <a:rPr lang="en-US" altLang="zh-TW" sz="1600" b="1" kern="1200" dirty="0" smtClean="0">
              <a:solidFill>
                <a:schemeClr val="tx1"/>
              </a:solidFill>
            </a:rPr>
            <a:t> the conditions under which reliable</a:t>
          </a:r>
          <a:endParaRPr lang="zh-TW" altLang="zh-TW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 smtClean="0">
              <a:solidFill>
                <a:schemeClr val="tx1"/>
              </a:solidFill>
            </a:rPr>
            <a:t>information could be obtained</a:t>
          </a:r>
          <a:endParaRPr lang="zh-HK" altLang="en-US" sz="1600" b="1" kern="1200" dirty="0">
            <a:solidFill>
              <a:schemeClr val="tx1"/>
            </a:solidFill>
          </a:endParaRPr>
        </a:p>
      </dsp:txBody>
      <dsp:txXfrm>
        <a:off x="2926557" y="4544096"/>
        <a:ext cx="4860000" cy="617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E4A80-3499-496D-A94C-F15FF0694702}" type="datetimeFigureOut">
              <a:rPr lang="zh-HK" altLang="en-US" smtClean="0"/>
              <a:t>26/3/2020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DF12-1A08-42A6-A953-570E3EDB06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4852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4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849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0399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37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04865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965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692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995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438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2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647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973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3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7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1308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2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4" Type="http://schemas.openxmlformats.org/officeDocument/2006/relationships/image" Target="../media/image10.pn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.gov.hk/gia/general/202002/03/P2020020300759.htm" TargetMode="External"/><Relationship Id="rId2" Type="http://schemas.openxmlformats.org/officeDocument/2006/relationships/hyperlink" Target="https://www.info.gov.hk/gia/general/202002/03/P2020020300736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.gov.hk/gia/general/202002/05/P2020020500797.ht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gov.hk/en/index.html" TargetMode="External"/><Relationship Id="rId2" Type="http://schemas.openxmlformats.org/officeDocument/2006/relationships/hyperlink" Target="https://www.censtatd.gov.hk/home/index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v.hk/en/residents/" TargetMode="External"/><Relationship Id="rId4" Type="http://schemas.openxmlformats.org/officeDocument/2006/relationships/hyperlink" Target="http://www.stats.gov.c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chp.gov.hk/tc/healthtopics/content/24/10246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b.gov.hk/en/edu-system/primary-secondary/applicable-to-primary-secondary/it-in-edu/information-literacy/il-document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edb.gov.hk/en/edu-system/primary-secondary/applicable-to-primary-secondary/it-in-edu/information-literacy/il-document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6AAFDA45-14A1-4107-8A02-BA61358E8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45" y="3207383"/>
            <a:ext cx="5876603" cy="3650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777" y="3223266"/>
            <a:ext cx="7621201" cy="62058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4400" b="1" dirty="0">
                <a:latin typeface="+mn-ea"/>
                <a:ea typeface="+mn-ea"/>
              </a:rPr>
              <a:t/>
            </a:r>
            <a:br>
              <a:rPr lang="en-US" altLang="zh-TW" sz="4400" b="1" dirty="0">
                <a:latin typeface="+mn-ea"/>
                <a:ea typeface="+mn-ea"/>
              </a:rPr>
            </a:br>
            <a:r>
              <a:rPr lang="en-US" altLang="zh-HK" sz="3600" b="1" dirty="0">
                <a:latin typeface="+mn-ea"/>
                <a:ea typeface="+mn-ea"/>
              </a:rPr>
              <a:t>Coronavirus Disease 2019 (COVID-19</a:t>
            </a:r>
            <a:r>
              <a:rPr lang="en-US" altLang="zh-HK" sz="3600" b="1" dirty="0" smtClean="0">
                <a:latin typeface="+mn-ea"/>
                <a:ea typeface="+mn-ea"/>
              </a:rPr>
              <a:t>)</a:t>
            </a:r>
            <a:r>
              <a:rPr lang="en-US" altLang="zh-TW" sz="3600" b="1" dirty="0" smtClean="0">
                <a:latin typeface="+mn-ea"/>
                <a:ea typeface="+mn-ea"/>
              </a:rPr>
              <a:t>﹕</a:t>
            </a:r>
            <a:r>
              <a:rPr lang="en-US" altLang="zh-TW" sz="3600" b="1" dirty="0">
                <a:latin typeface="+mn-ea"/>
                <a:ea typeface="+mn-ea"/>
              </a:rPr>
              <a:t/>
            </a:r>
            <a:br>
              <a:rPr lang="en-US" altLang="zh-TW" sz="3600" b="1" dirty="0">
                <a:latin typeface="+mn-ea"/>
                <a:ea typeface="+mn-ea"/>
              </a:rPr>
            </a:br>
            <a:r>
              <a:rPr lang="en-US" altLang="zh-TW" sz="4400" b="1" dirty="0" smtClean="0">
                <a:latin typeface="+mn-ea"/>
              </a:rPr>
              <a:t>“</a:t>
            </a:r>
            <a:r>
              <a:rPr lang="en-US" altLang="zh-TW" sz="3200" b="1" dirty="0" smtClean="0">
                <a:latin typeface="+mn-ea"/>
              </a:rPr>
              <a:t>How could we identify </a:t>
            </a:r>
            <a:br>
              <a:rPr lang="en-US" altLang="zh-TW" sz="3200" b="1" dirty="0" smtClean="0">
                <a:latin typeface="+mn-ea"/>
              </a:rPr>
            </a:br>
            <a:r>
              <a:rPr lang="en-US" altLang="zh-TW" sz="3200" b="1" dirty="0" smtClean="0">
                <a:latin typeface="+mn-ea"/>
              </a:rPr>
              <a:t>authentic/false information ?”</a:t>
            </a:r>
            <a:endParaRPr lang="en-US" sz="4400" b="1" dirty="0">
              <a:latin typeface="+mn-ea"/>
              <a:ea typeface="+mn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990" y="486978"/>
            <a:ext cx="9032776" cy="1442111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altLang="zh-TW" sz="4200" b="1" dirty="0" smtClean="0">
                <a:latin typeface="+mn-ea"/>
              </a:rPr>
              <a:t>Liberal Studies X Information Literacy</a:t>
            </a:r>
            <a:r>
              <a:rPr lang="zh-TW" altLang="en-US" sz="4200" b="1" dirty="0" smtClean="0">
                <a:latin typeface="+mn-ea"/>
              </a:rPr>
              <a:t> </a:t>
            </a:r>
            <a:r>
              <a:rPr lang="en-US" altLang="zh-TW" sz="4200" b="1" dirty="0">
                <a:latin typeface="+mn-ea"/>
              </a:rPr>
              <a:t>﹕</a:t>
            </a:r>
          </a:p>
          <a:p>
            <a:pPr algn="ctr">
              <a:lnSpc>
                <a:spcPct val="90000"/>
              </a:lnSpc>
            </a:pPr>
            <a:r>
              <a:rPr lang="en-US" altLang="zh-TW" sz="4400" b="1" dirty="0" smtClean="0">
                <a:latin typeface="+mn-ea"/>
              </a:rPr>
              <a:t>For Teachers</a:t>
            </a:r>
            <a:endParaRPr lang="en-US" sz="4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0621-5B7E-40E8-A1EF-0B87750D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7" y="664143"/>
            <a:ext cx="7555001" cy="767982"/>
          </a:xfrm>
        </p:spPr>
        <p:txBody>
          <a:bodyPr>
            <a:noAutofit/>
          </a:bodyPr>
          <a:lstStyle/>
          <a:p>
            <a:r>
              <a:rPr lang="en-US" altLang="zh-TW" sz="2400" b="1" dirty="0" smtClean="0"/>
              <a:t>Please </a:t>
            </a:r>
            <a:r>
              <a:rPr lang="en-US" altLang="zh-TW" sz="2400" b="1" dirty="0"/>
              <a:t>read the following </a:t>
            </a:r>
            <a:r>
              <a:rPr lang="en-US" altLang="zh-TW" sz="2400" b="1" dirty="0" smtClean="0"/>
              <a:t>“sample message” </a:t>
            </a:r>
            <a:r>
              <a:rPr lang="en-US" altLang="zh-TW" sz="2400" b="1" dirty="0"/>
              <a:t>carefully</a:t>
            </a:r>
            <a:endParaRPr lang="zh-HK" altLang="en-US" sz="2400" b="1" dirty="0"/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E5AF3A26-47C6-401E-8ABA-CC78962A4B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86868" y="1736544"/>
          <a:ext cx="7389304" cy="4982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389304">
                  <a:extLst>
                    <a:ext uri="{9D8B030D-6E8A-4147-A177-3AD203B41FA5}">
                      <a16:colId xmlns:a16="http://schemas.microsoft.com/office/drawing/2014/main" val="3983929112"/>
                    </a:ext>
                  </a:extLst>
                </a:gridCol>
              </a:tblGrid>
              <a:tr h="697290">
                <a:tc>
                  <a:txBody>
                    <a:bodyPr/>
                    <a:lstStyle/>
                    <a:p>
                      <a:r>
                        <a:rPr lang="en-US" altLang="zh-TW" dirty="0"/>
                        <a:t>&lt; 1  Happy Family Group</a:t>
                      </a:r>
                      <a:r>
                        <a:rPr lang="zh-TW" altLang="en-US" dirty="0"/>
                        <a:t>       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233662"/>
                  </a:ext>
                </a:extLst>
              </a:tr>
              <a:tr h="428527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092166"/>
                  </a:ext>
                </a:extLst>
              </a:tr>
            </a:tbl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A927AB1-069F-4B8A-8B50-8921F36387B2}"/>
              </a:ext>
            </a:extLst>
          </p:cNvPr>
          <p:cNvSpPr/>
          <p:nvPr/>
        </p:nvSpPr>
        <p:spPr>
          <a:xfrm>
            <a:off x="1609791" y="2557663"/>
            <a:ext cx="6943457" cy="3564842"/>
          </a:xfrm>
          <a:prstGeom prst="wedgeRectCallout">
            <a:avLst>
              <a:gd name="adj1" fmla="val -54036"/>
              <a:gd name="adj2" fmla="val 63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K" sz="1600" b="1" i="1" dirty="0"/>
              <a:t>          </a:t>
            </a:r>
            <a:r>
              <a:rPr lang="en-US" altLang="zh-HK" sz="1600" b="1" i="1" dirty="0">
                <a:latin typeface="Abadi Extra Light" panose="020B0604020202020204" pitchFamily="34" charset="0"/>
              </a:rPr>
              <a:t>Forwarded</a:t>
            </a:r>
            <a:r>
              <a:rPr lang="zh-TW" altLang="en-US" sz="1600" b="1" i="1" dirty="0">
                <a:latin typeface="Abadi Extra Light" panose="020B0604020202020204" pitchFamily="34" charset="0"/>
              </a:rPr>
              <a:t>  </a:t>
            </a:r>
            <a:r>
              <a:rPr lang="en-US" altLang="zh-TW" sz="1600" b="1" i="1" dirty="0">
                <a:latin typeface="Abadi Extra Light" panose="020B0604020202020204" pitchFamily="34" charset="0"/>
              </a:rPr>
              <a:t>on 3.2.2020</a:t>
            </a:r>
          </a:p>
          <a:p>
            <a:endParaRPr lang="en-US" altLang="zh-TW" b="1" i="1" dirty="0">
              <a:latin typeface="Abadi Extra Light" panose="020B0604020202020204" pitchFamily="34" charset="0"/>
            </a:endParaRPr>
          </a:p>
          <a:p>
            <a:r>
              <a:rPr lang="en-US" altLang="zh-HK" b="1" dirty="0"/>
              <a:t>(</a:t>
            </a:r>
            <a:r>
              <a:rPr lang="en-US" altLang="zh-HK" b="1" dirty="0" smtClean="0">
                <a:solidFill>
                  <a:srgbClr val="FF0000"/>
                </a:solidFill>
              </a:rPr>
              <a:t>Breaking news!!! </a:t>
            </a:r>
            <a:r>
              <a:rPr lang="en-US" altLang="zh-HK" b="1" dirty="0">
                <a:solidFill>
                  <a:srgbClr val="FF0000"/>
                </a:solidFill>
              </a:rPr>
              <a:t>Please </a:t>
            </a:r>
            <a:r>
              <a:rPr lang="en-US" altLang="zh-HK" b="1" dirty="0" smtClean="0">
                <a:solidFill>
                  <a:srgbClr val="FF0000"/>
                </a:solidFill>
              </a:rPr>
              <a:t>spread!!!</a:t>
            </a:r>
            <a:r>
              <a:rPr lang="en-US" altLang="zh-HK" b="1" dirty="0" smtClean="0">
                <a:solidFill>
                  <a:schemeClr val="tx1"/>
                </a:solidFill>
              </a:rPr>
              <a:t>)There is a global outbreak of </a:t>
            </a:r>
            <a:r>
              <a:rPr lang="en-US" altLang="zh-HK" b="1" dirty="0">
                <a:solidFill>
                  <a:schemeClr val="tx1"/>
                </a:solidFill>
              </a:rPr>
              <a:t>Coronavirus </a:t>
            </a:r>
            <a:r>
              <a:rPr lang="en-US" altLang="zh-HK" b="1" dirty="0" smtClean="0">
                <a:solidFill>
                  <a:schemeClr val="tx1"/>
                </a:solidFill>
              </a:rPr>
              <a:t>Disease </a:t>
            </a:r>
            <a:r>
              <a:rPr lang="en-US" altLang="zh-HK" b="1" dirty="0">
                <a:solidFill>
                  <a:schemeClr val="tx1"/>
                </a:solidFill>
              </a:rPr>
              <a:t>2019 (COVID-19</a:t>
            </a:r>
            <a:r>
              <a:rPr lang="en-US" altLang="zh-HK" b="1" dirty="0" smtClean="0">
                <a:solidFill>
                  <a:schemeClr val="tx1"/>
                </a:solidFill>
              </a:rPr>
              <a:t>)</a:t>
            </a:r>
            <a:r>
              <a:rPr lang="en-US" altLang="zh-HK" b="1" dirty="0" smtClean="0"/>
              <a:t>! </a:t>
            </a:r>
            <a:r>
              <a:rPr lang="en-US" altLang="zh-HK" b="1" dirty="0"/>
              <a:t>A large-scale infection has occurred in Hong Kong. The HKSAR Government is about to </a:t>
            </a:r>
            <a:r>
              <a:rPr lang="en-US" altLang="zh-HK" b="1" dirty="0" smtClean="0"/>
              <a:t>impose a ban on the import from </a:t>
            </a:r>
            <a:r>
              <a:rPr lang="en-US" altLang="zh-HK" b="1" dirty="0"/>
              <a:t>the Mainland. This will seriously affect the supply of goods. Everyone should go to </a:t>
            </a:r>
            <a:r>
              <a:rPr lang="en-US" altLang="zh-HK" b="1" dirty="0" smtClean="0"/>
              <a:t>the supermarket </a:t>
            </a:r>
            <a:r>
              <a:rPr lang="en-US" altLang="zh-HK" b="1" dirty="0"/>
              <a:t>to buy daily necessities and </a:t>
            </a:r>
            <a:r>
              <a:rPr lang="en-US" altLang="zh-HK" b="1" dirty="0" smtClean="0"/>
              <a:t>food as soon as possible! In addition, don’t forget </a:t>
            </a:r>
            <a:r>
              <a:rPr lang="en-US" altLang="zh-HK" b="1" dirty="0"/>
              <a:t>to </a:t>
            </a:r>
            <a:r>
              <a:rPr lang="en-US" altLang="zh-HK" b="1" dirty="0" smtClean="0"/>
              <a:t>buy and hoard </a:t>
            </a:r>
            <a:r>
              <a:rPr lang="en-US" altLang="zh-HK" b="1" dirty="0"/>
              <a:t>a large </a:t>
            </a:r>
            <a:r>
              <a:rPr lang="en-US" altLang="zh-HK" b="1" dirty="0" smtClean="0"/>
              <a:t>quantity </a:t>
            </a:r>
            <a:r>
              <a:rPr lang="en-US" altLang="zh-HK" b="1" dirty="0"/>
              <a:t>of masks and alcohol disinfectant </a:t>
            </a:r>
            <a:r>
              <a:rPr lang="en-US" altLang="zh-HK" b="1" dirty="0" smtClean="0"/>
              <a:t>at </a:t>
            </a:r>
            <a:r>
              <a:rPr lang="en-US" altLang="zh-HK" b="1" dirty="0"/>
              <a:t>home for emergency use!!!</a:t>
            </a:r>
          </a:p>
          <a:p>
            <a:endParaRPr lang="en-US" altLang="zh-HK" b="1" dirty="0"/>
          </a:p>
          <a:p>
            <a:endParaRPr lang="en-US" altLang="zh-HK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E7263-4F24-450A-BC00-E2DEA10C1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97" y="5359078"/>
            <a:ext cx="1238458" cy="1267428"/>
          </a:xfrm>
          <a:prstGeom prst="rect">
            <a:avLst/>
          </a:prstGeom>
        </p:spPr>
      </p:pic>
      <p:pic>
        <p:nvPicPr>
          <p:cNvPr id="6" name="Graphic 5" descr="Arrow Slight curve">
            <a:extLst>
              <a:ext uri="{FF2B5EF4-FFF2-40B4-BE49-F238E27FC236}">
                <a16:creationId xmlns:a16="http://schemas.microsoft.com/office/drawing/2014/main" id="{06DA88D5-9C13-41ED-8D71-2472D7275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8255" y="1948825"/>
            <a:ext cx="728106" cy="7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20E2D2-3187-4AB4-A2FB-594AA5EAA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258383"/>
              </p:ext>
            </p:extLst>
          </p:nvPr>
        </p:nvGraphicFramePr>
        <p:xfrm>
          <a:off x="510726" y="641098"/>
          <a:ext cx="8122547" cy="5575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2547">
                  <a:extLst>
                    <a:ext uri="{9D8B030D-6E8A-4147-A177-3AD203B41FA5}">
                      <a16:colId xmlns:a16="http://schemas.microsoft.com/office/drawing/2014/main" val="3976614894"/>
                    </a:ext>
                  </a:extLst>
                </a:gridCol>
              </a:tblGrid>
              <a:tr h="836679"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dirty="0"/>
                        <a:t>Suggested </a:t>
                      </a:r>
                      <a:r>
                        <a:rPr lang="en-US" altLang="zh-HK" sz="2000" dirty="0" smtClean="0"/>
                        <a:t>Questions for</a:t>
                      </a:r>
                      <a:r>
                        <a:rPr lang="en-US" altLang="zh-HK" sz="2000" baseline="0" dirty="0" smtClean="0"/>
                        <a:t> </a:t>
                      </a:r>
                      <a:r>
                        <a:rPr lang="en-US" altLang="zh-TW" sz="2000" baseline="0" dirty="0" smtClean="0"/>
                        <a:t>Reflection</a:t>
                      </a:r>
                      <a:endParaRPr lang="zh-HK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529860"/>
                  </a:ext>
                </a:extLst>
              </a:tr>
              <a:tr h="924972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p"/>
                      </a:pPr>
                      <a:r>
                        <a:rPr lang="en-US" altLang="zh-TW" sz="2000" dirty="0"/>
                        <a:t>Who </a:t>
                      </a:r>
                      <a:r>
                        <a:rPr lang="en-US" altLang="zh-TW" sz="2000" dirty="0" smtClean="0"/>
                        <a:t>created </a:t>
                      </a:r>
                      <a:r>
                        <a:rPr lang="en-US" altLang="zh-TW" sz="2000" dirty="0"/>
                        <a:t>the message?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848470"/>
                  </a:ext>
                </a:extLst>
              </a:tr>
              <a:tr h="924972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p"/>
                      </a:pPr>
                      <a:r>
                        <a:rPr lang="en-US" altLang="zh-TW" sz="2000" dirty="0"/>
                        <a:t>Who forwarded the message to 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243278"/>
                  </a:ext>
                </a:extLst>
              </a:tr>
              <a:tr h="1039236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p"/>
                      </a:pPr>
                      <a:r>
                        <a:rPr lang="en-US" altLang="zh-TW" sz="2000" dirty="0"/>
                        <a:t>What should I do after </a:t>
                      </a:r>
                      <a:r>
                        <a:rPr lang="en-US" altLang="zh-TW" sz="2000" dirty="0" smtClean="0"/>
                        <a:t>receiving </a:t>
                      </a:r>
                      <a:r>
                        <a:rPr lang="en-US" altLang="zh-TW" sz="2000" dirty="0"/>
                        <a:t>the message?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endParaRPr lang="zh-HK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86817"/>
                  </a:ext>
                </a:extLst>
              </a:tr>
              <a:tr h="924972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p"/>
                      </a:pPr>
                      <a:r>
                        <a:rPr lang="en-US" altLang="zh-TW" sz="2000" dirty="0" smtClean="0"/>
                        <a:t>What are </a:t>
                      </a:r>
                      <a:r>
                        <a:rPr lang="en-US" altLang="zh-TW" sz="2000" dirty="0"/>
                        <a:t>the contents of the message, and </a:t>
                      </a:r>
                      <a:r>
                        <a:rPr lang="en-US" altLang="zh-TW" sz="2000" dirty="0" smtClean="0"/>
                        <a:t>how </a:t>
                      </a:r>
                      <a:r>
                        <a:rPr lang="en-US" altLang="zh-TW" sz="2000" dirty="0"/>
                        <a:t>can I verify them?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050627"/>
                  </a:ext>
                </a:extLst>
              </a:tr>
              <a:tr h="924972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Char char="p"/>
                      </a:pPr>
                      <a:r>
                        <a:rPr lang="en-US" altLang="zh-TW" sz="2000" dirty="0"/>
                        <a:t>What will </a:t>
                      </a:r>
                      <a:r>
                        <a:rPr lang="en-US" altLang="zh-TW" sz="2000" dirty="0" smtClean="0"/>
                        <a:t>happen </a:t>
                      </a:r>
                      <a:r>
                        <a:rPr lang="en-US" altLang="zh-TW" sz="2000" dirty="0"/>
                        <a:t>if I forward unverified messages?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996970"/>
                  </a:ext>
                </a:extLst>
              </a:tr>
            </a:tbl>
          </a:graphicData>
        </a:graphic>
      </p:graphicFrame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2A1D32A1-D404-4E81-92B1-EB9D3EA61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2427" y="4896555"/>
            <a:ext cx="914400" cy="914400"/>
          </a:xfrm>
          <a:prstGeom prst="rect">
            <a:avLst/>
          </a:prstGeom>
        </p:spPr>
      </p:pic>
      <p:pic>
        <p:nvPicPr>
          <p:cNvPr id="6" name="Graphic 5" descr="Lightbulb">
            <a:extLst>
              <a:ext uri="{FF2B5EF4-FFF2-40B4-BE49-F238E27FC236}">
                <a16:creationId xmlns:a16="http://schemas.microsoft.com/office/drawing/2014/main" id="{1A6C632D-BA2C-48B4-8611-BC927ADED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0245" y="3632200"/>
            <a:ext cx="914400" cy="914400"/>
          </a:xfrm>
          <a:prstGeom prst="rect">
            <a:avLst/>
          </a:prstGeom>
        </p:spPr>
      </p:pic>
      <p:pic>
        <p:nvPicPr>
          <p:cNvPr id="8" name="Graphic 7" descr="Questions">
            <a:extLst>
              <a:ext uri="{FF2B5EF4-FFF2-40B4-BE49-F238E27FC236}">
                <a16:creationId xmlns:a16="http://schemas.microsoft.com/office/drawing/2014/main" id="{BAB95238-2EE3-4C55-A0ED-9E186DDA8D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3907" y="1441788"/>
            <a:ext cx="914400" cy="914400"/>
          </a:xfrm>
          <a:prstGeom prst="rect">
            <a:avLst/>
          </a:prstGeom>
        </p:spPr>
      </p:pic>
      <p:pic>
        <p:nvPicPr>
          <p:cNvPr id="10" name="Graphic 9" descr="Connections">
            <a:extLst>
              <a:ext uri="{FF2B5EF4-FFF2-40B4-BE49-F238E27FC236}">
                <a16:creationId xmlns:a16="http://schemas.microsoft.com/office/drawing/2014/main" id="{4F53F385-277E-49BF-97BB-08BF7CCC52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31581" y="23831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onnections">
            <a:extLst>
              <a:ext uri="{FF2B5EF4-FFF2-40B4-BE49-F238E27FC236}">
                <a16:creationId xmlns:a16="http://schemas.microsoft.com/office/drawing/2014/main" id="{F3AB2D02-5BCD-4225-BAF9-6A3555A37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6863" y="2991645"/>
            <a:ext cx="1474070" cy="1474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8A389-7304-4BCD-A26D-96E3D419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569" y="646440"/>
            <a:ext cx="8911687" cy="1280890"/>
          </a:xfrm>
        </p:spPr>
        <p:txBody>
          <a:bodyPr/>
          <a:lstStyle/>
          <a:p>
            <a:r>
              <a:rPr lang="en-US" altLang="zh-TW" b="1" dirty="0" smtClean="0"/>
              <a:t>Suggested </a:t>
            </a:r>
            <a:r>
              <a:rPr lang="en-US" altLang="zh-TW" b="1" dirty="0"/>
              <a:t>feedback</a:t>
            </a:r>
            <a:endParaRPr lang="zh-HK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0165D-9DCD-4E7A-9CAD-86D53CDCC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68" y="1432311"/>
            <a:ext cx="8071672" cy="502845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400" b="1" dirty="0"/>
              <a:t>Who </a:t>
            </a:r>
            <a:r>
              <a:rPr lang="en-US" altLang="zh-TW" sz="2400" b="1" dirty="0" smtClean="0"/>
              <a:t>created </a:t>
            </a:r>
            <a:r>
              <a:rPr lang="en-US" altLang="zh-TW" sz="2400" b="1" dirty="0"/>
              <a:t>the message?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70C0"/>
                </a:solidFill>
              </a:rPr>
              <a:t>During a severe epidemic, it is difficult to find the author of the message, but if it is not from credible agencies or </a:t>
            </a:r>
            <a:r>
              <a:rPr lang="en-US" altLang="zh-TW" sz="2400" dirty="0" smtClean="0">
                <a:solidFill>
                  <a:srgbClr val="0070C0"/>
                </a:solidFill>
              </a:rPr>
              <a:t>Government official information</a:t>
            </a:r>
            <a:r>
              <a:rPr lang="en-US" altLang="zh-TW" sz="2400" dirty="0">
                <a:solidFill>
                  <a:srgbClr val="0070C0"/>
                </a:solidFill>
              </a:rPr>
              <a:t>, we should always stay alert.</a:t>
            </a:r>
          </a:p>
          <a:p>
            <a:pPr marL="0" indent="0">
              <a:buNone/>
            </a:pPr>
            <a:endParaRPr lang="en-US" altLang="zh-TW" sz="1900" b="1" dirty="0"/>
          </a:p>
          <a:p>
            <a:r>
              <a:rPr lang="en-US" altLang="zh-TW" sz="2400" b="1" dirty="0"/>
              <a:t>Who forwarded the message to me?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70C0"/>
                </a:solidFill>
              </a:rPr>
              <a:t>The person who forwarded the message may be your family, friends, or </a:t>
            </a:r>
            <a:r>
              <a:rPr lang="en-US" altLang="zh-TW" sz="2400" dirty="0" smtClean="0">
                <a:solidFill>
                  <a:srgbClr val="0070C0"/>
                </a:solidFill>
              </a:rPr>
              <a:t>even seniors</a:t>
            </a:r>
            <a:r>
              <a:rPr lang="en-US" altLang="zh-TW" sz="2400" dirty="0">
                <a:solidFill>
                  <a:srgbClr val="0070C0"/>
                </a:solidFill>
              </a:rPr>
              <a:t>. They may forward the message </a:t>
            </a:r>
            <a:r>
              <a:rPr lang="en-US" altLang="zh-TW" sz="2400" dirty="0" smtClean="0">
                <a:solidFill>
                  <a:srgbClr val="0070C0"/>
                </a:solidFill>
              </a:rPr>
              <a:t>out of </a:t>
            </a:r>
            <a:r>
              <a:rPr lang="en-US" altLang="zh-TW" sz="2400" dirty="0">
                <a:solidFill>
                  <a:srgbClr val="0070C0"/>
                </a:solidFill>
              </a:rPr>
              <a:t>love and care, but this does not mean that the </a:t>
            </a:r>
            <a:r>
              <a:rPr lang="en-US" altLang="zh-TW" sz="2400" dirty="0" smtClean="0">
                <a:solidFill>
                  <a:srgbClr val="0070C0"/>
                </a:solidFill>
              </a:rPr>
              <a:t>message forwarded </a:t>
            </a:r>
            <a:r>
              <a:rPr lang="en-US" altLang="zh-TW" sz="2400" dirty="0">
                <a:solidFill>
                  <a:srgbClr val="0070C0"/>
                </a:solidFill>
              </a:rPr>
              <a:t>must be correct.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70C0"/>
                </a:solidFill>
              </a:rPr>
              <a:t>Instead, we must verify the content of the message and </a:t>
            </a:r>
            <a:r>
              <a:rPr lang="en-US" altLang="zh-TW" sz="2400" dirty="0" smtClean="0">
                <a:solidFill>
                  <a:srgbClr val="0070C0"/>
                </a:solidFill>
              </a:rPr>
              <a:t>inform the sender to correct the message in </a:t>
            </a:r>
            <a:r>
              <a:rPr lang="en-US" altLang="zh-TW" sz="2400" dirty="0">
                <a:solidFill>
                  <a:srgbClr val="0070C0"/>
                </a:solidFill>
              </a:rPr>
              <a:t>a timely manner. To be a responsible person, we should not forward any doubtful and incorrect </a:t>
            </a:r>
            <a:r>
              <a:rPr lang="en-US" altLang="zh-TW" sz="2400" dirty="0" smtClean="0">
                <a:solidFill>
                  <a:srgbClr val="0070C0"/>
                </a:solidFill>
              </a:rPr>
              <a:t>message.</a:t>
            </a:r>
            <a:endParaRPr lang="en-US" altLang="zh-TW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b="1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F9882-D70E-4BBC-9D9D-6F2F56C31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495" y="498284"/>
            <a:ext cx="864537" cy="10821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029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2BA4-3ACB-47B6-B8D8-F74A7E3EA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495" y="530088"/>
            <a:ext cx="7309621" cy="6082468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2400" b="1" dirty="0"/>
              <a:t>What should I do after </a:t>
            </a:r>
            <a:r>
              <a:rPr lang="en-US" altLang="zh-TW" sz="2400" b="1" dirty="0" smtClean="0"/>
              <a:t>receiving </a:t>
            </a:r>
            <a:r>
              <a:rPr lang="en-US" altLang="zh-TW" sz="2400" b="1" dirty="0"/>
              <a:t>the message?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0070C0"/>
                </a:solidFill>
              </a:rPr>
              <a:t/>
            </a:r>
            <a:br>
              <a:rPr lang="en-US" altLang="zh-TW" sz="2400" dirty="0">
                <a:solidFill>
                  <a:srgbClr val="0070C0"/>
                </a:solidFill>
              </a:rPr>
            </a:br>
            <a:r>
              <a:rPr lang="en-US" altLang="zh-TW" sz="2400" dirty="0" smtClean="0">
                <a:solidFill>
                  <a:srgbClr val="0070C0"/>
                </a:solidFill>
              </a:rPr>
              <a:t>Guide </a:t>
            </a:r>
            <a:r>
              <a:rPr lang="en-US" altLang="zh-TW" sz="2400" dirty="0">
                <a:solidFill>
                  <a:srgbClr val="0070C0"/>
                </a:solidFill>
              </a:rPr>
              <a:t>students </a:t>
            </a:r>
            <a:r>
              <a:rPr lang="en-US" altLang="zh-TW" sz="2400" dirty="0" smtClean="0">
                <a:solidFill>
                  <a:srgbClr val="0070C0"/>
                </a:solidFill>
              </a:rPr>
              <a:t>on how to respond to any </a:t>
            </a:r>
            <a:r>
              <a:rPr lang="en-US" altLang="zh-TW" sz="2400" dirty="0">
                <a:solidFill>
                  <a:srgbClr val="0070C0"/>
                </a:solidFill>
              </a:rPr>
              <a:t>forwarded </a:t>
            </a:r>
            <a:r>
              <a:rPr lang="en-US" altLang="zh-TW" sz="2400" dirty="0" smtClean="0">
                <a:solidFill>
                  <a:srgbClr val="0070C0"/>
                </a:solidFill>
              </a:rPr>
              <a:t>message received. Students </a:t>
            </a:r>
            <a:r>
              <a:rPr lang="en-US" altLang="zh-TW" sz="2400" dirty="0">
                <a:solidFill>
                  <a:srgbClr val="0070C0"/>
                </a:solidFill>
              </a:rPr>
              <a:t>should first </a:t>
            </a:r>
            <a:r>
              <a:rPr lang="en-US" altLang="zh-TW" sz="2400" dirty="0" smtClean="0">
                <a:solidFill>
                  <a:srgbClr val="0070C0"/>
                </a:solidFill>
              </a:rPr>
              <a:t>“stop </a:t>
            </a:r>
            <a:r>
              <a:rPr lang="en-US" altLang="zh-TW" sz="2400" dirty="0">
                <a:solidFill>
                  <a:srgbClr val="0070C0"/>
                </a:solidFill>
              </a:rPr>
              <a:t>and </a:t>
            </a:r>
            <a:r>
              <a:rPr lang="en-US" altLang="zh-TW" sz="2400" dirty="0" smtClean="0">
                <a:solidFill>
                  <a:srgbClr val="0070C0"/>
                </a:solidFill>
              </a:rPr>
              <a:t>think</a:t>
            </a:r>
            <a:r>
              <a:rPr lang="en-US" altLang="zh-TW" sz="2400" dirty="0">
                <a:solidFill>
                  <a:srgbClr val="0070C0"/>
                </a:solidFill>
              </a:rPr>
              <a:t>”, instead of rushing to forward the </a:t>
            </a:r>
            <a:r>
              <a:rPr lang="en-US" altLang="zh-TW" sz="2400" dirty="0" smtClean="0">
                <a:solidFill>
                  <a:srgbClr val="0070C0"/>
                </a:solidFill>
              </a:rPr>
              <a:t>messages received. They should </a:t>
            </a:r>
            <a:r>
              <a:rPr lang="en-US" altLang="zh-TW" sz="2400" dirty="0">
                <a:solidFill>
                  <a:srgbClr val="0070C0"/>
                </a:solidFill>
              </a:rPr>
              <a:t>find out the key </a:t>
            </a:r>
            <a:r>
              <a:rPr lang="en-US" altLang="zh-TW" sz="2400" dirty="0" smtClean="0">
                <a:solidFill>
                  <a:srgbClr val="0070C0"/>
                </a:solidFill>
              </a:rPr>
              <a:t>points of the message, </a:t>
            </a:r>
            <a:r>
              <a:rPr lang="en-US" altLang="zh-TW" sz="2400" dirty="0" err="1" smtClean="0">
                <a:solidFill>
                  <a:srgbClr val="0070C0"/>
                </a:solidFill>
              </a:rPr>
              <a:t>analyse</a:t>
            </a:r>
            <a:r>
              <a:rPr lang="en-US" altLang="zh-TW" sz="2400" dirty="0" smtClean="0">
                <a:solidFill>
                  <a:srgbClr val="0070C0"/>
                </a:solidFill>
              </a:rPr>
              <a:t> and verify it </a:t>
            </a:r>
            <a:r>
              <a:rPr lang="en-US" altLang="zh-TW" sz="2400" dirty="0" err="1" smtClean="0">
                <a:solidFill>
                  <a:srgbClr val="0070C0"/>
                </a:solidFill>
              </a:rPr>
              <a:t>detailedly</a:t>
            </a:r>
            <a:r>
              <a:rPr lang="en-US" altLang="zh-TW" sz="2400" dirty="0" smtClean="0">
                <a:solidFill>
                  <a:srgbClr val="0070C0"/>
                </a:solidFill>
              </a:rPr>
              <a:t>, point </a:t>
            </a:r>
            <a:r>
              <a:rPr lang="en-US" altLang="zh-TW" sz="2400" dirty="0">
                <a:solidFill>
                  <a:srgbClr val="0070C0"/>
                </a:solidFill>
              </a:rPr>
              <a:t>out any unreasonable and </a:t>
            </a:r>
            <a:r>
              <a:rPr lang="en-US" altLang="zh-TW" sz="2400" dirty="0" smtClean="0">
                <a:solidFill>
                  <a:srgbClr val="0070C0"/>
                </a:solidFill>
              </a:rPr>
              <a:t>illogical contents, respect </a:t>
            </a:r>
            <a:r>
              <a:rPr lang="en-US" altLang="zh-TW" sz="2400" dirty="0">
                <a:solidFill>
                  <a:srgbClr val="0070C0"/>
                </a:solidFill>
              </a:rPr>
              <a:t>for evidence and think critically.</a:t>
            </a:r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b="1" dirty="0" smtClean="0"/>
              <a:t>What</a:t>
            </a:r>
            <a:r>
              <a:rPr lang="en-US" altLang="zh-TW" sz="2400" b="1" dirty="0"/>
              <a:t> </a:t>
            </a:r>
            <a:r>
              <a:rPr lang="en-US" altLang="zh-TW" sz="2400" b="1" dirty="0" smtClean="0"/>
              <a:t>are </a:t>
            </a:r>
            <a:r>
              <a:rPr lang="en-US" altLang="zh-TW" sz="2400" b="1" dirty="0"/>
              <a:t>the contents of the message, and </a:t>
            </a:r>
            <a:r>
              <a:rPr lang="en-US" altLang="zh-TW" sz="2400" b="1" dirty="0" smtClean="0"/>
              <a:t>how </a:t>
            </a:r>
            <a:r>
              <a:rPr lang="en-US" altLang="zh-TW" sz="2400" b="1" dirty="0"/>
              <a:t>can I verify them?</a:t>
            </a:r>
          </a:p>
          <a:p>
            <a:pPr marL="0" indent="0">
              <a:buNone/>
            </a:pPr>
            <a:r>
              <a:rPr lang="en-US" altLang="zh-HK" sz="2400" dirty="0">
                <a:solidFill>
                  <a:srgbClr val="0070C0"/>
                </a:solidFill>
              </a:rPr>
              <a:t>Prompt students to </a:t>
            </a:r>
            <a:r>
              <a:rPr lang="en-US" altLang="zh-HK" sz="2400" dirty="0" err="1" smtClean="0">
                <a:solidFill>
                  <a:srgbClr val="0070C0"/>
                </a:solidFill>
              </a:rPr>
              <a:t>analyse</a:t>
            </a:r>
            <a:r>
              <a:rPr lang="en-US" altLang="zh-HK" sz="2400" dirty="0" smtClean="0">
                <a:solidFill>
                  <a:srgbClr val="0070C0"/>
                </a:solidFill>
              </a:rPr>
              <a:t> </a:t>
            </a:r>
            <a:r>
              <a:rPr lang="en-US" altLang="zh-HK" sz="2400" dirty="0">
                <a:solidFill>
                  <a:srgbClr val="0070C0"/>
                </a:solidFill>
              </a:rPr>
              <a:t>the </a:t>
            </a:r>
            <a:r>
              <a:rPr lang="en-US" altLang="zh-HK" sz="2400" dirty="0" smtClean="0">
                <a:solidFill>
                  <a:srgbClr val="0070C0"/>
                </a:solidFill>
              </a:rPr>
              <a:t>contents </a:t>
            </a:r>
            <a:r>
              <a:rPr lang="en-US" altLang="zh-HK" sz="2400" dirty="0">
                <a:solidFill>
                  <a:srgbClr val="0070C0"/>
                </a:solidFill>
              </a:rPr>
              <a:t>of the message carefully and try to </a:t>
            </a:r>
            <a:r>
              <a:rPr lang="en-US" altLang="zh-HK" sz="2400" dirty="0" smtClean="0">
                <a:solidFill>
                  <a:srgbClr val="0070C0"/>
                </a:solidFill>
              </a:rPr>
              <a:t>identify </a:t>
            </a:r>
            <a:r>
              <a:rPr lang="en-US" altLang="zh-HK" sz="2400" dirty="0">
                <a:solidFill>
                  <a:srgbClr val="0070C0"/>
                </a:solidFill>
              </a:rPr>
              <a:t>any </a:t>
            </a:r>
            <a:r>
              <a:rPr lang="en-US" altLang="zh-HK" sz="2400" dirty="0" smtClean="0">
                <a:solidFill>
                  <a:srgbClr val="0070C0"/>
                </a:solidFill>
              </a:rPr>
              <a:t>parts unreasonable. </a:t>
            </a:r>
            <a:r>
              <a:rPr lang="en-US" altLang="zh-HK" sz="2400" dirty="0">
                <a:solidFill>
                  <a:srgbClr val="0070C0"/>
                </a:solidFill>
              </a:rPr>
              <a:t>For example, there are two main points mentioned in the </a:t>
            </a:r>
            <a:r>
              <a:rPr lang="en-US" altLang="zh-HK" sz="2400" dirty="0" smtClean="0">
                <a:solidFill>
                  <a:srgbClr val="0070C0"/>
                </a:solidFill>
              </a:rPr>
              <a:t>“sample message”:</a:t>
            </a:r>
            <a:endParaRPr lang="en-US" altLang="zh-HK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HK" sz="2400" dirty="0">
                <a:solidFill>
                  <a:srgbClr val="0070C0"/>
                </a:solidFill>
              </a:rPr>
              <a:t>First: Hong Kong has a large-scale infection</a:t>
            </a:r>
          </a:p>
          <a:p>
            <a:pPr marL="0" indent="0">
              <a:buNone/>
            </a:pPr>
            <a:r>
              <a:rPr lang="en-US" altLang="zh-HK" sz="2400" dirty="0">
                <a:solidFill>
                  <a:srgbClr val="0070C0"/>
                </a:solidFill>
              </a:rPr>
              <a:t>Second: The HKSAR Government is about to </a:t>
            </a:r>
            <a:r>
              <a:rPr lang="en-US" altLang="zh-HK" sz="2400" dirty="0" smtClean="0">
                <a:solidFill>
                  <a:srgbClr val="0070C0"/>
                </a:solidFill>
              </a:rPr>
              <a:t>impose a ban on the import </a:t>
            </a:r>
            <a:r>
              <a:rPr lang="en-US" altLang="zh-HK" sz="2400" dirty="0">
                <a:solidFill>
                  <a:srgbClr val="0070C0"/>
                </a:solidFill>
              </a:rPr>
              <a:t>from the Mainland. </a:t>
            </a:r>
          </a:p>
          <a:p>
            <a:pPr marL="0" indent="0">
              <a:buNone/>
            </a:pPr>
            <a:r>
              <a:rPr lang="en-US" altLang="zh-HK" sz="2400" dirty="0">
                <a:solidFill>
                  <a:srgbClr val="0070C0"/>
                </a:solidFill>
              </a:rPr>
              <a:t>Since </a:t>
            </a:r>
            <a:r>
              <a:rPr lang="en-US" altLang="zh-HK" sz="2400" dirty="0" smtClean="0">
                <a:solidFill>
                  <a:srgbClr val="0070C0"/>
                </a:solidFill>
              </a:rPr>
              <a:t>this message involves </a:t>
            </a:r>
            <a:r>
              <a:rPr lang="en-US" altLang="zh-HK" sz="2400" dirty="0">
                <a:solidFill>
                  <a:srgbClr val="0070C0"/>
                </a:solidFill>
              </a:rPr>
              <a:t>officially published information, students should check the relevant information from the </a:t>
            </a:r>
            <a:r>
              <a:rPr lang="en-US" altLang="zh-HK" sz="2400" dirty="0" smtClean="0">
                <a:solidFill>
                  <a:srgbClr val="0070C0"/>
                </a:solidFill>
              </a:rPr>
              <a:t>Government </a:t>
            </a:r>
            <a:r>
              <a:rPr lang="en-US" altLang="zh-HK" sz="2400" dirty="0">
                <a:solidFill>
                  <a:srgbClr val="0070C0"/>
                </a:solidFill>
              </a:rPr>
              <a:t>website. (see next page)</a:t>
            </a:r>
            <a:endParaRPr lang="zh-HK" altLang="en-US" sz="2400" dirty="0">
              <a:solidFill>
                <a:srgbClr val="0070C0"/>
              </a:solidFill>
            </a:endParaRPr>
          </a:p>
        </p:txBody>
      </p:sp>
      <p:pic>
        <p:nvPicPr>
          <p:cNvPr id="10" name="Graphic 9" descr="Chat">
            <a:extLst>
              <a:ext uri="{FF2B5EF4-FFF2-40B4-BE49-F238E27FC236}">
                <a16:creationId xmlns:a16="http://schemas.microsoft.com/office/drawing/2014/main" id="{7847E69E-703B-4812-BD03-B84FD3E822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6505" y="2473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774B8-8160-4954-8590-5732CC252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731" y="77002"/>
            <a:ext cx="8009255" cy="63398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TW" sz="2000" b="1" dirty="0"/>
          </a:p>
          <a:p>
            <a:r>
              <a:rPr lang="en-US" altLang="zh-TW" sz="2000" b="1" dirty="0"/>
              <a:t>What’re the contents of the message, and </a:t>
            </a:r>
            <a:r>
              <a:rPr lang="en-US" altLang="zh-TW" sz="2000" b="1" dirty="0" smtClean="0"/>
              <a:t>how </a:t>
            </a:r>
            <a:r>
              <a:rPr lang="en-US" altLang="zh-TW" sz="2000" b="1" dirty="0"/>
              <a:t>can I verify them?</a:t>
            </a:r>
          </a:p>
          <a:p>
            <a:pPr marL="0" indent="0">
              <a:buNone/>
            </a:pPr>
            <a:endParaRPr lang="en-US" altLang="zh-TW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rgbClr val="0070C0"/>
                </a:solidFill>
              </a:rPr>
              <a:t>The </a:t>
            </a:r>
            <a:r>
              <a:rPr lang="en-US" altLang="zh-TW" sz="2000" dirty="0" smtClean="0">
                <a:solidFill>
                  <a:srgbClr val="0070C0"/>
                </a:solidFill>
              </a:rPr>
              <a:t>message </a:t>
            </a:r>
            <a:r>
              <a:rPr lang="en-US" altLang="zh-TW" sz="2000" dirty="0">
                <a:solidFill>
                  <a:srgbClr val="0070C0"/>
                </a:solidFill>
              </a:rPr>
              <a:t>was received on February 3, 2020. According to the Centre for Health Protection of the Department of Health, no new confirmed cases of the Coronavirus </a:t>
            </a:r>
            <a:r>
              <a:rPr lang="en-US" altLang="zh-TW" sz="2000" dirty="0" smtClean="0">
                <a:solidFill>
                  <a:srgbClr val="0070C0"/>
                </a:solidFill>
              </a:rPr>
              <a:t>Disease </a:t>
            </a:r>
            <a:r>
              <a:rPr lang="en-US" altLang="zh-TW" sz="2000" dirty="0">
                <a:solidFill>
                  <a:srgbClr val="0070C0"/>
                </a:solidFill>
              </a:rPr>
              <a:t>2019  infection were recorded as of 8 pm on February 3, and the </a:t>
            </a:r>
            <a:r>
              <a:rPr lang="en-US" altLang="zh-TW" sz="2000" dirty="0" smtClean="0">
                <a:solidFill>
                  <a:srgbClr val="0070C0"/>
                </a:solidFill>
              </a:rPr>
              <a:t>number of confirmed </a:t>
            </a:r>
            <a:r>
              <a:rPr lang="en-US" altLang="zh-TW" sz="2000" dirty="0">
                <a:solidFill>
                  <a:srgbClr val="0070C0"/>
                </a:solidFill>
              </a:rPr>
              <a:t>cases in Hong Kong remain to this </a:t>
            </a:r>
            <a:r>
              <a:rPr lang="en-US" altLang="zh-TW" sz="2000" dirty="0" smtClean="0">
                <a:solidFill>
                  <a:srgbClr val="0070C0"/>
                </a:solidFill>
              </a:rPr>
              <a:t>day was </a:t>
            </a:r>
            <a:r>
              <a:rPr lang="en-US" altLang="zh-TW" sz="2000" dirty="0">
                <a:solidFill>
                  <a:srgbClr val="0070C0"/>
                </a:solidFill>
              </a:rPr>
              <a:t>15 </a:t>
            </a:r>
            <a:r>
              <a:rPr lang="en-US" altLang="zh-TW" sz="2000" dirty="0" smtClean="0">
                <a:solidFill>
                  <a:srgbClr val="0070C0"/>
                </a:solidFill>
              </a:rPr>
              <a:t>(</a:t>
            </a:r>
            <a:r>
              <a:rPr lang="en-US" altLang="zh-TW" sz="2000" dirty="0">
                <a:solidFill>
                  <a:srgbClr val="0070C0"/>
                </a:solidFill>
              </a:rPr>
              <a:t>Source: ﹕</a:t>
            </a:r>
            <a:r>
              <a:rPr lang="en-US" altLang="zh-HK" sz="2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https://www.info.gov.hk/gia/general/202002/03/P2020020300736.htm </a:t>
            </a:r>
            <a:r>
              <a:rPr lang="en-US" altLang="zh-TW" sz="2000" dirty="0">
                <a:solidFill>
                  <a:srgbClr val="0070C0"/>
                </a:solidFill>
              </a:rPr>
              <a:t>)</a:t>
            </a:r>
            <a:r>
              <a:rPr lang="zh-TW" altLang="en-US" sz="2000" dirty="0">
                <a:solidFill>
                  <a:srgbClr val="0070C0"/>
                </a:solidFill>
              </a:rPr>
              <a:t>。</a:t>
            </a:r>
            <a:r>
              <a:rPr lang="en-US" altLang="zh-TW" sz="2000" dirty="0">
                <a:solidFill>
                  <a:srgbClr val="0070C0"/>
                </a:solidFill>
              </a:rPr>
              <a:t>Therefore, the “large-scale infection" mentioned in the message is incorrect.</a:t>
            </a:r>
            <a:endParaRPr lang="en-US" altLang="zh-HK" sz="2000" dirty="0">
              <a:solidFill>
                <a:srgbClr val="0070C0"/>
              </a:solidFill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HK" sz="2000" dirty="0">
                <a:solidFill>
                  <a:srgbClr val="0070C0"/>
                </a:solidFill>
              </a:rPr>
              <a:t>The official website of the HKSAR </a:t>
            </a:r>
            <a:r>
              <a:rPr lang="en-US" altLang="zh-HK" sz="2000" dirty="0" smtClean="0">
                <a:solidFill>
                  <a:srgbClr val="0070C0"/>
                </a:solidFill>
              </a:rPr>
              <a:t>Government </a:t>
            </a:r>
            <a:r>
              <a:rPr lang="en-US" altLang="zh-HK" sz="2000" dirty="0">
                <a:solidFill>
                  <a:srgbClr val="0070C0"/>
                </a:solidFill>
              </a:rPr>
              <a:t>mentioned </a:t>
            </a:r>
            <a:r>
              <a:rPr lang="en-US" altLang="zh-HK" sz="2000" dirty="0" smtClean="0">
                <a:solidFill>
                  <a:srgbClr val="0070C0"/>
                </a:solidFill>
              </a:rPr>
              <a:t>about the measures for </a:t>
            </a:r>
            <a:r>
              <a:rPr lang="en-US" altLang="zh-HK" sz="2000" dirty="0">
                <a:solidFill>
                  <a:srgbClr val="0070C0"/>
                </a:solidFill>
              </a:rPr>
              <a:t>further </a:t>
            </a:r>
            <a:r>
              <a:rPr lang="en-US" altLang="zh-HK" sz="2000" dirty="0" smtClean="0">
                <a:solidFill>
                  <a:srgbClr val="0070C0"/>
                </a:solidFill>
              </a:rPr>
              <a:t>reducing </a:t>
            </a:r>
            <a:r>
              <a:rPr lang="en-US" altLang="zh-HK" sz="2000" dirty="0">
                <a:solidFill>
                  <a:srgbClr val="0070C0"/>
                </a:solidFill>
              </a:rPr>
              <a:t>cross-border passenger flow, but did not mention </a:t>
            </a:r>
            <a:r>
              <a:rPr lang="en-US" altLang="zh-HK" sz="2000" dirty="0" smtClean="0">
                <a:solidFill>
                  <a:srgbClr val="0070C0"/>
                </a:solidFill>
              </a:rPr>
              <a:t>about cross-border </a:t>
            </a:r>
            <a:r>
              <a:rPr lang="en-US" altLang="zh-HK" sz="2000" dirty="0">
                <a:solidFill>
                  <a:srgbClr val="0070C0"/>
                </a:solidFill>
              </a:rPr>
              <a:t>arrangement </a:t>
            </a:r>
            <a:r>
              <a:rPr lang="en-US" altLang="zh-HK" sz="2000" dirty="0" smtClean="0">
                <a:solidFill>
                  <a:srgbClr val="0070C0"/>
                </a:solidFill>
              </a:rPr>
              <a:t>for goods. </a:t>
            </a:r>
            <a:r>
              <a:rPr lang="en-US" altLang="zh-HK" sz="2000" dirty="0">
                <a:solidFill>
                  <a:srgbClr val="0070C0"/>
                </a:solidFill>
              </a:rPr>
              <a:t>(Source: ﹕</a:t>
            </a:r>
            <a:r>
              <a:rPr lang="en-US" altLang="zh-HK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https://www.info.gov.hk/gia/general/202002/03/P2020020300759.htm </a:t>
            </a:r>
            <a:r>
              <a:rPr lang="en-US" altLang="zh-TW" sz="2000" dirty="0">
                <a:solidFill>
                  <a:srgbClr val="0070C0"/>
                </a:solidFill>
              </a:rPr>
              <a:t>)</a:t>
            </a:r>
            <a:r>
              <a:rPr lang="zh-TW" altLang="en-US" sz="2000" dirty="0">
                <a:solidFill>
                  <a:srgbClr val="0070C0"/>
                </a:solidFill>
              </a:rPr>
              <a:t>。</a:t>
            </a:r>
            <a:endParaRPr lang="en-US" altLang="zh-TW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2000" b="1" dirty="0">
                <a:solidFill>
                  <a:srgbClr val="0070C0"/>
                </a:solidFill>
              </a:rPr>
              <a:t>Teachers should guide students to think critically and verify the data source when </a:t>
            </a:r>
            <a:r>
              <a:rPr lang="en-US" altLang="zh-TW" sz="2000" b="1" dirty="0" err="1">
                <a:solidFill>
                  <a:srgbClr val="0070C0"/>
                </a:solidFill>
              </a:rPr>
              <a:t>rumours</a:t>
            </a:r>
            <a:r>
              <a:rPr lang="en-US" altLang="zh-TW" sz="2000" b="1" dirty="0">
                <a:solidFill>
                  <a:srgbClr val="0070C0"/>
                </a:solidFill>
              </a:rPr>
              <a:t> occur.</a:t>
            </a:r>
          </a:p>
        </p:txBody>
      </p:sp>
    </p:spTree>
    <p:extLst>
      <p:ext uri="{BB962C8B-B14F-4D97-AF65-F5344CB8AC3E}">
        <p14:creationId xmlns:p14="http://schemas.microsoft.com/office/powerpoint/2010/main" val="31109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BCDC-A3A8-4443-9D67-5FAD034C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87" y="272156"/>
            <a:ext cx="8481597" cy="1811783"/>
          </a:xfrm>
        </p:spPr>
        <p:txBody>
          <a:bodyPr>
            <a:noAutofit/>
          </a:bodyPr>
          <a:lstStyle/>
          <a:p>
            <a:r>
              <a:rPr lang="en-US" altLang="zh-TW" sz="2400" b="1" dirty="0"/>
              <a:t>Make reference </a:t>
            </a:r>
            <a:r>
              <a:rPr lang="en-US" altLang="zh-TW" sz="2400" b="1" dirty="0" smtClean="0"/>
              <a:t>to </a:t>
            </a:r>
            <a:r>
              <a:rPr lang="en-US" altLang="zh-TW" sz="2400" b="1" dirty="0"/>
              <a:t>G</a:t>
            </a:r>
            <a:r>
              <a:rPr lang="en-US" altLang="zh-TW" sz="2400" b="1" dirty="0" smtClean="0"/>
              <a:t>overnment </a:t>
            </a:r>
            <a:r>
              <a:rPr lang="en-US" altLang="zh-TW" sz="2400" b="1" dirty="0"/>
              <a:t>official </a:t>
            </a:r>
            <a:r>
              <a:rPr lang="en-US" altLang="zh-TW" sz="2400" b="1" dirty="0" smtClean="0"/>
              <a:t>websites </a:t>
            </a:r>
            <a:r>
              <a:rPr lang="en-US" altLang="zh-TW" sz="2400" b="1" dirty="0"/>
              <a:t>﹕</a:t>
            </a:r>
            <a:r>
              <a:rPr lang="en-US" altLang="zh-TW" sz="2000" b="1" dirty="0"/>
              <a:t/>
            </a:r>
            <a:br>
              <a:rPr lang="en-US" altLang="zh-TW" sz="2000" b="1" dirty="0"/>
            </a:br>
            <a:r>
              <a:rPr lang="en-US" altLang="zh-TW" sz="2000" b="1" dirty="0" smtClean="0"/>
              <a:t/>
            </a:r>
            <a:br>
              <a:rPr lang="en-US" altLang="zh-TW" sz="2000" b="1" dirty="0" smtClean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>The HKSAR </a:t>
            </a:r>
            <a:r>
              <a:rPr lang="en-US" altLang="zh-TW" sz="2000" dirty="0" smtClean="0"/>
              <a:t>Government </a:t>
            </a:r>
            <a:r>
              <a:rPr lang="en-US" altLang="zh-TW" sz="2000" dirty="0"/>
              <a:t>has clarified that the epidemic prevention measures will not affect freight transportation between Hong Kong and the Mainland and the food supplies are adequate.</a:t>
            </a:r>
            <a:endParaRPr lang="zh-HK" alt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E1D3A-C463-4EEA-B9A3-468B7A28B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88"/>
          <a:stretch/>
        </p:blipFill>
        <p:spPr>
          <a:xfrm>
            <a:off x="766786" y="2613722"/>
            <a:ext cx="3805214" cy="29786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69668C-7BA3-48FA-ABF8-85880752137A}"/>
              </a:ext>
            </a:extLst>
          </p:cNvPr>
          <p:cNvSpPr/>
          <p:nvPr/>
        </p:nvSpPr>
        <p:spPr>
          <a:xfrm>
            <a:off x="1077645" y="5892696"/>
            <a:ext cx="7970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600" dirty="0"/>
              <a:t>Source of pictures and information: Press Release of the Government of the Hong Kong Special Administrative Region </a:t>
            </a:r>
            <a:r>
              <a:rPr lang="en-HK" altLang="zh-HK" sz="1600" dirty="0">
                <a:hlinkClick r:id="rId3"/>
              </a:rPr>
              <a:t>https://www.info.gov.hk/gia/general/202002/05/P2020020500797.htm</a:t>
            </a:r>
            <a:endParaRPr lang="zh-HK" altLang="en-US" sz="16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442946E-5912-497E-9910-29B4D62F8C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62" t="13891" r="14615" b="7054"/>
          <a:stretch/>
        </p:blipFill>
        <p:spPr>
          <a:xfrm>
            <a:off x="4572000" y="2598237"/>
            <a:ext cx="4333461" cy="29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12F1736-8FE8-46F9-81EB-219C14F3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66" y="3136227"/>
            <a:ext cx="2267734" cy="3497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1D39D-813F-4D17-92F6-53E039DDB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606" y="2115910"/>
            <a:ext cx="6678592" cy="2769162"/>
          </a:xfrm>
        </p:spPr>
        <p:txBody>
          <a:bodyPr>
            <a:normAutofit/>
          </a:bodyPr>
          <a:lstStyle/>
          <a:p>
            <a:endParaRPr lang="en-US" altLang="zh-HK" sz="2800" dirty="0"/>
          </a:p>
          <a:p>
            <a:pPr marL="0" indent="0">
              <a:buNone/>
            </a:pPr>
            <a:r>
              <a:rPr lang="en-US" altLang="zh-TW" sz="2000" dirty="0">
                <a:solidFill>
                  <a:srgbClr val="0070C0"/>
                </a:solidFill>
              </a:rPr>
              <a:t>If the unverified message is forwarded, the negative consequences may not appear immediately, but in </a:t>
            </a:r>
            <a:r>
              <a:rPr lang="en-US" altLang="zh-TW" sz="2000" dirty="0" smtClean="0">
                <a:solidFill>
                  <a:srgbClr val="0070C0"/>
                </a:solidFill>
              </a:rPr>
              <a:t>an </a:t>
            </a:r>
            <a:r>
              <a:rPr lang="en-US" altLang="zh-TW" sz="2000" dirty="0">
                <a:solidFill>
                  <a:srgbClr val="0070C0"/>
                </a:solidFill>
              </a:rPr>
              <a:t>age of conformity, some people will eventually hoard the goods, resulting in insufficient supply, and those </a:t>
            </a:r>
            <a:r>
              <a:rPr lang="en-US" altLang="zh-TW" sz="2000" dirty="0" smtClean="0">
                <a:solidFill>
                  <a:srgbClr val="0070C0"/>
                </a:solidFill>
              </a:rPr>
              <a:t>who are </a:t>
            </a:r>
            <a:r>
              <a:rPr lang="en-US" altLang="zh-TW" sz="2000" dirty="0">
                <a:solidFill>
                  <a:srgbClr val="0070C0"/>
                </a:solidFill>
              </a:rPr>
              <a:t>really in need may not be able to obtain the resources in time.</a:t>
            </a:r>
          </a:p>
          <a:p>
            <a:pPr marL="0" indent="0">
              <a:buNone/>
            </a:pPr>
            <a:endParaRPr lang="en-US" altLang="zh-HK" sz="2400" dirty="0">
              <a:latin typeface="+mn-ea"/>
            </a:endParaRPr>
          </a:p>
          <a:p>
            <a:endParaRPr lang="zh-HK" altLang="en-US" dirty="0"/>
          </a:p>
        </p:txBody>
      </p:sp>
      <p:sp>
        <p:nvSpPr>
          <p:cNvPr id="2" name="矩形 1"/>
          <p:cNvSpPr/>
          <p:nvPr/>
        </p:nvSpPr>
        <p:spPr>
          <a:xfrm>
            <a:off x="1463039" y="470700"/>
            <a:ext cx="7232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/>
              <a:t>What will </a:t>
            </a:r>
            <a:r>
              <a:rPr lang="en-US" altLang="zh-TW" sz="3200" b="1" dirty="0" smtClean="0"/>
              <a:t>happen </a:t>
            </a:r>
            <a:r>
              <a:rPr lang="en-US" altLang="zh-TW" sz="3200" b="1" dirty="0"/>
              <a:t>if I forward unverified messages?</a:t>
            </a:r>
          </a:p>
        </p:txBody>
      </p:sp>
    </p:spTree>
    <p:extLst>
      <p:ext uri="{BB962C8B-B14F-4D97-AF65-F5344CB8AC3E}">
        <p14:creationId xmlns:p14="http://schemas.microsoft.com/office/powerpoint/2010/main" val="134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A428-A32A-4EA5-B2F3-4E14FFB3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670" y="654091"/>
            <a:ext cx="8911687" cy="715959"/>
          </a:xfrm>
        </p:spPr>
        <p:txBody>
          <a:bodyPr/>
          <a:lstStyle/>
          <a:p>
            <a:r>
              <a:rPr lang="en-US" altLang="zh-TW" b="1" dirty="0"/>
              <a:t>Reference</a:t>
            </a:r>
            <a:endParaRPr lang="zh-HK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EA6F2-BA1C-483D-997C-46F353522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634" y="1370050"/>
            <a:ext cx="8044722" cy="532960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altLang="zh-TW" sz="3300" b="1" dirty="0">
                <a:solidFill>
                  <a:schemeClr val="tx1"/>
                </a:solidFill>
                <a:latin typeface="Times New Roman" pitchFamily="18" charset="0"/>
                <a:ea typeface="細明體" pitchFamily="49" charset="-120"/>
              </a:rPr>
              <a:t>Census and Statistics Department of  The Government of the Hong Kong Special Administrative </a:t>
            </a:r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  <a:ea typeface="細明體" pitchFamily="49" charset="-120"/>
              </a:rPr>
              <a:t>Region </a:t>
            </a:r>
            <a:r>
              <a:rPr lang="en-US" altLang="zh-TW" sz="3200" b="1" dirty="0" smtClean="0">
                <a:solidFill>
                  <a:srgbClr val="0070C0"/>
                </a:solidFill>
                <a:latin typeface="Times New Roman" pitchFamily="18" charset="0"/>
                <a:hlinkClick r:id="rId2"/>
              </a:rPr>
              <a:t>https</a:t>
            </a:r>
            <a:r>
              <a:rPr lang="en-US" altLang="zh-TW" sz="3200" b="1" dirty="0">
                <a:solidFill>
                  <a:srgbClr val="0070C0"/>
                </a:solidFill>
                <a:latin typeface="Times New Roman" pitchFamily="18" charset="0"/>
                <a:hlinkClick r:id="rId2"/>
              </a:rPr>
              <a:t>://www.censtatd.gov.hk/home/index.jsp</a:t>
            </a:r>
            <a:endParaRPr lang="en-US" altLang="zh-TW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3300" b="1" dirty="0">
                <a:solidFill>
                  <a:schemeClr val="tx1"/>
                </a:solidFill>
                <a:latin typeface="Times New Roman" pitchFamily="18" charset="0"/>
                <a:ea typeface="細明體" pitchFamily="49" charset="-120"/>
              </a:rPr>
              <a:t>Centre for Health Protection, Department of Health of  The Government of the Hong Kong Special Administrative </a:t>
            </a:r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  <a:ea typeface="細明體" pitchFamily="49" charset="-120"/>
              </a:rPr>
              <a:t>Region </a:t>
            </a:r>
            <a:r>
              <a:rPr lang="en-US" altLang="zh-HK" sz="3200" b="1" dirty="0" smtClean="0">
                <a:solidFill>
                  <a:srgbClr val="0070C0"/>
                </a:solidFill>
                <a:latin typeface="Times New Roman" pitchFamily="18" charset="0"/>
                <a:hlinkClick r:id="rId3"/>
              </a:rPr>
              <a:t>https</a:t>
            </a:r>
            <a:r>
              <a:rPr lang="en-US" altLang="zh-HK" sz="3200" b="1" dirty="0">
                <a:solidFill>
                  <a:srgbClr val="0070C0"/>
                </a:solidFill>
                <a:latin typeface="Times New Roman" pitchFamily="18" charset="0"/>
                <a:hlinkClick r:id="rId3"/>
              </a:rPr>
              <a:t>://www.chp.gov.hk/en/index.html</a:t>
            </a:r>
            <a:endParaRPr lang="en-US" altLang="zh-HK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altLang="zh-TW" sz="32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zh-TW" sz="3300" b="1" dirty="0">
                <a:solidFill>
                  <a:schemeClr val="tx1"/>
                </a:solidFill>
                <a:latin typeface="Times New Roman" pitchFamily="18" charset="0"/>
                <a:ea typeface="細明體" pitchFamily="49" charset="-120"/>
              </a:rPr>
              <a:t>National Bureau of Statistics </a:t>
            </a:r>
            <a:r>
              <a:rPr lang="en-US" altLang="zh-TW" sz="3200" b="1" dirty="0" smtClean="0">
                <a:solidFill>
                  <a:srgbClr val="0070C0"/>
                </a:solidFill>
                <a:latin typeface="Times New Roman" pitchFamily="18" charset="0"/>
                <a:ea typeface="細明體" pitchFamily="49" charset="-12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en-US" altLang="zh-TW" sz="3200" b="1" dirty="0">
                <a:solidFill>
                  <a:srgbClr val="0070C0"/>
                </a:solidFill>
                <a:latin typeface="Times New Roman" pitchFamily="18" charset="0"/>
                <a:ea typeface="細明體" pitchFamily="49" charset="-12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://www.stats.gov.cn/</a:t>
            </a:r>
            <a:r>
              <a:rPr lang="en-US" altLang="zh-TW" sz="3200" b="1" dirty="0">
                <a:solidFill>
                  <a:srgbClr val="0070C0"/>
                </a:solidFill>
                <a:latin typeface="Times New Roman" pitchFamily="18" charset="0"/>
                <a:ea typeface="細明體" pitchFamily="49" charset="-120"/>
              </a:rPr>
              <a:t> </a:t>
            </a:r>
          </a:p>
          <a:p>
            <a:pPr>
              <a:spcBef>
                <a:spcPts val="0"/>
              </a:spcBef>
            </a:pPr>
            <a:endParaRPr lang="en-US" altLang="zh-TW" sz="3200" b="1" dirty="0">
              <a:solidFill>
                <a:srgbClr val="0070C0"/>
              </a:solidFill>
              <a:latin typeface="Times New Roman" pitchFamily="18" charset="0"/>
              <a:ea typeface="細明體" pitchFamily="49" charset="-120"/>
            </a:endParaRPr>
          </a:p>
          <a:p>
            <a:pPr>
              <a:spcBef>
                <a:spcPts val="0"/>
              </a:spcBef>
            </a:pPr>
            <a:r>
              <a:rPr lang="en-US" altLang="zh-TW" sz="3300" b="1" dirty="0" err="1" smtClean="0">
                <a:solidFill>
                  <a:schemeClr val="tx1"/>
                </a:solidFill>
                <a:latin typeface="Times New Roman" pitchFamily="18" charset="0"/>
                <a:ea typeface="細明體" pitchFamily="49" charset="-120"/>
              </a:rPr>
              <a:t>GovHK</a:t>
            </a:r>
            <a:r>
              <a:rPr lang="en-US" altLang="zh-TW" sz="3300" b="1" dirty="0">
                <a:solidFill>
                  <a:schemeClr val="tx1"/>
                </a:solidFill>
                <a:latin typeface="Times New Roman" pitchFamily="18" charset="0"/>
                <a:ea typeface="細明體" pitchFamily="49" charset="-120"/>
              </a:rPr>
              <a:t> </a:t>
            </a:r>
            <a:r>
              <a:rPr lang="en-US" altLang="zh-TW" sz="3200" b="1" dirty="0" smtClean="0">
                <a:solidFill>
                  <a:srgbClr val="0070C0"/>
                </a:solidFill>
                <a:latin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en-US" altLang="zh-TW" sz="3200" b="1" dirty="0">
                <a:solidFill>
                  <a:srgbClr val="0070C0"/>
                </a:solidFill>
                <a:latin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://www.gov.hk/en/residents/</a:t>
            </a:r>
            <a:r>
              <a:rPr lang="en-US" altLang="zh-TW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altLang="zh-TW" sz="3300" b="1" dirty="0">
              <a:solidFill>
                <a:schemeClr val="tx1"/>
              </a:solidFill>
              <a:latin typeface="Times New Roman" pitchFamily="18" charset="0"/>
              <a:ea typeface="細明體" pitchFamily="49" charset="-120"/>
            </a:endParaRPr>
          </a:p>
          <a:p>
            <a:pPr>
              <a:spcBef>
                <a:spcPts val="0"/>
              </a:spcBef>
            </a:pPr>
            <a:r>
              <a:rPr lang="en-US" altLang="zh-TW" sz="3300" b="1" dirty="0">
                <a:solidFill>
                  <a:schemeClr val="tx1"/>
                </a:solidFill>
                <a:latin typeface="Times New Roman" pitchFamily="18" charset="0"/>
                <a:ea typeface="細明體" pitchFamily="49" charset="-120"/>
              </a:rPr>
              <a:t>Press Releases of  The Government of the Hong Kong Special Administrative </a:t>
            </a:r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  <a:ea typeface="細明體" pitchFamily="49" charset="-120"/>
              </a:rPr>
              <a:t>Region </a:t>
            </a:r>
            <a:r>
              <a:rPr lang="en-HK" altLang="zh-HK" sz="3100" b="1" u="sng" dirty="0">
                <a:solidFill>
                  <a:srgbClr val="FF3300"/>
                </a:solidFill>
                <a:latin typeface="Times New Roman" pitchFamily="18" charset="0"/>
              </a:rPr>
              <a:t>https://www.info.gov.hk/gia/ISD_public_Calendar_en.html?fontSize=1</a:t>
            </a:r>
            <a:endParaRPr lang="en-US" altLang="zh-TW" sz="3100" b="1" u="sng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1160-086D-401D-9144-73A3525AA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785" y="549636"/>
            <a:ext cx="7176303" cy="1259894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/>
              <a:t>Summary: </a:t>
            </a:r>
            <a:r>
              <a:rPr lang="en-US" altLang="zh-TW" sz="2800" b="1" dirty="0" smtClean="0"/>
              <a:t/>
            </a:r>
            <a:br>
              <a:rPr lang="en-US" altLang="zh-TW" sz="2800" b="1" dirty="0" smtClean="0"/>
            </a:br>
            <a:r>
              <a:rPr lang="en-US" altLang="zh-TW" sz="2800" b="1" dirty="0" smtClean="0">
                <a:latin typeface="+mn-ea"/>
              </a:rPr>
              <a:t>Together</a:t>
            </a:r>
            <a:r>
              <a:rPr lang="en-US" altLang="zh-TW" sz="2800" b="1" dirty="0">
                <a:latin typeface="+mn-ea"/>
              </a:rPr>
              <a:t>! We fight the virus!</a:t>
            </a:r>
            <a:endParaRPr lang="zh-HK" alt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D4422-11F1-4803-BB4D-746487FB8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15" y="1602008"/>
            <a:ext cx="6393836" cy="4840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During a </a:t>
            </a:r>
            <a:r>
              <a:rPr lang="en-US" altLang="zh-TW" sz="2400" dirty="0"/>
              <a:t>severe epidemic, </a:t>
            </a:r>
            <a:r>
              <a:rPr lang="en-US" altLang="zh-TW" sz="2400" dirty="0" smtClean="0"/>
              <a:t>teachers </a:t>
            </a:r>
            <a:r>
              <a:rPr lang="en-US" altLang="zh-TW" sz="2400" dirty="0"/>
              <a:t>can: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000" b="1" dirty="0" smtClean="0">
                <a:solidFill>
                  <a:srgbClr val="0070C0"/>
                </a:solidFill>
              </a:rPr>
              <a:t>Encourage </a:t>
            </a:r>
            <a:r>
              <a:rPr lang="en-US" altLang="zh-TW" sz="2000" b="1" dirty="0">
                <a:solidFill>
                  <a:srgbClr val="0070C0"/>
                </a:solidFill>
              </a:rPr>
              <a:t>students to act positively </a:t>
            </a:r>
            <a:r>
              <a:rPr lang="en-US" altLang="zh-TW" sz="2000" dirty="0"/>
              <a:t>and apply and </a:t>
            </a:r>
            <a:r>
              <a:rPr lang="en-US" altLang="zh-TW" sz="2000" dirty="0" err="1" smtClean="0"/>
              <a:t>practise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information </a:t>
            </a:r>
            <a:r>
              <a:rPr lang="en-US" altLang="zh-TW" sz="2000" dirty="0" smtClean="0"/>
              <a:t>literacy.</a:t>
            </a:r>
            <a:endParaRPr lang="en-US" altLang="zh-TW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000" b="1" dirty="0">
                <a:solidFill>
                  <a:srgbClr val="0070C0"/>
                </a:solidFill>
              </a:rPr>
              <a:t>Guide students to select information carefully and do not forward 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unverified messages.</a:t>
            </a:r>
            <a:endParaRPr lang="en-US" altLang="zh-TW" sz="20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000" dirty="0"/>
              <a:t>Share proven and reliable information to get students together to fight the </a:t>
            </a:r>
            <a:r>
              <a:rPr lang="en-US" altLang="zh-TW" sz="2000" dirty="0" smtClean="0"/>
              <a:t>virus</a:t>
            </a:r>
            <a:endParaRPr lang="en-US" altLang="zh-TW" sz="2000" dirty="0"/>
          </a:p>
        </p:txBody>
      </p:sp>
      <p:pic>
        <p:nvPicPr>
          <p:cNvPr id="6" name="Graphic 5" descr="Group success">
            <a:extLst>
              <a:ext uri="{FF2B5EF4-FFF2-40B4-BE49-F238E27FC236}">
                <a16:creationId xmlns:a16="http://schemas.microsoft.com/office/drawing/2014/main" id="{33A3DE54-069C-403F-934A-FF34BF255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970" y="2047153"/>
            <a:ext cx="2113034" cy="21130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74F922-3368-464F-88C4-EBCF6C8B9D42}"/>
              </a:ext>
            </a:extLst>
          </p:cNvPr>
          <p:cNvSpPr/>
          <p:nvPr/>
        </p:nvSpPr>
        <p:spPr>
          <a:xfrm>
            <a:off x="906139" y="5420489"/>
            <a:ext cx="543406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1200" dirty="0"/>
              <a:t>Image source: Centre for Health Protection, Department of Health</a:t>
            </a:r>
          </a:p>
          <a:p>
            <a:pPr>
              <a:spcAft>
                <a:spcPts val="600"/>
              </a:spcAft>
            </a:pPr>
            <a:r>
              <a:rPr lang="en-US" altLang="zh-HK" sz="1200" dirty="0" smtClean="0">
                <a:hlinkClick r:id="rId4"/>
              </a:rPr>
              <a:t>https</a:t>
            </a:r>
            <a:r>
              <a:rPr lang="en-US" altLang="zh-HK" sz="1200" dirty="0">
                <a:hlinkClick r:id="rId4"/>
              </a:rPr>
              <a:t>://www.chp.gov.hk/tc/healthtopics/content/24/102466.html</a:t>
            </a:r>
            <a:endParaRPr lang="zh-HK" altLang="en-US" sz="1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783" y="4899991"/>
            <a:ext cx="2700703" cy="1198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91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5CC5-7EEF-4AC2-BDE0-217C1812D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72" y="37707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altLang="zh-TW" sz="2400" b="1" dirty="0" smtClean="0"/>
              <a:t>Information overloaded about 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the outbreak of epidemic</a:t>
            </a:r>
            <a:endParaRPr lang="zh-HK" alt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E84D4-7E08-4DC9-83BB-7F2CA53ED829}"/>
              </a:ext>
            </a:extLst>
          </p:cNvPr>
          <p:cNvSpPr txBox="1"/>
          <p:nvPr/>
        </p:nvSpPr>
        <p:spPr>
          <a:xfrm>
            <a:off x="1514006" y="1458680"/>
            <a:ext cx="7629994" cy="1098982"/>
          </a:xfrm>
          <a:custGeom>
            <a:avLst/>
            <a:gdLst>
              <a:gd name="connsiteX0" fmla="*/ 0 w 9555480"/>
              <a:gd name="connsiteY0" fmla="*/ 0 h 1200329"/>
              <a:gd name="connsiteX1" fmla="*/ 9555480 w 9555480"/>
              <a:gd name="connsiteY1" fmla="*/ 0 h 1200329"/>
              <a:gd name="connsiteX2" fmla="*/ 9555480 w 9555480"/>
              <a:gd name="connsiteY2" fmla="*/ 1200329 h 1200329"/>
              <a:gd name="connsiteX3" fmla="*/ 0 w 9555480"/>
              <a:gd name="connsiteY3" fmla="*/ 1200329 h 1200329"/>
              <a:gd name="connsiteX4" fmla="*/ 0 w 9555480"/>
              <a:gd name="connsiteY4" fmla="*/ 0 h 1200329"/>
              <a:gd name="connsiteX0" fmla="*/ 0 w 9585960"/>
              <a:gd name="connsiteY0" fmla="*/ 0 h 1581329"/>
              <a:gd name="connsiteX1" fmla="*/ 9555480 w 9585960"/>
              <a:gd name="connsiteY1" fmla="*/ 0 h 1581329"/>
              <a:gd name="connsiteX2" fmla="*/ 9585960 w 9585960"/>
              <a:gd name="connsiteY2" fmla="*/ 1581329 h 1581329"/>
              <a:gd name="connsiteX3" fmla="*/ 0 w 9585960"/>
              <a:gd name="connsiteY3" fmla="*/ 1200329 h 1581329"/>
              <a:gd name="connsiteX4" fmla="*/ 0 w 9585960"/>
              <a:gd name="connsiteY4" fmla="*/ 0 h 1581329"/>
              <a:gd name="connsiteX0" fmla="*/ 0 w 9585960"/>
              <a:gd name="connsiteY0" fmla="*/ 0 h 1821444"/>
              <a:gd name="connsiteX1" fmla="*/ 9555480 w 9585960"/>
              <a:gd name="connsiteY1" fmla="*/ 0 h 1821444"/>
              <a:gd name="connsiteX2" fmla="*/ 9585960 w 9585960"/>
              <a:gd name="connsiteY2" fmla="*/ 1581329 h 1821444"/>
              <a:gd name="connsiteX3" fmla="*/ 0 w 9585960"/>
              <a:gd name="connsiteY3" fmla="*/ 1821444 h 1821444"/>
              <a:gd name="connsiteX4" fmla="*/ 0 w 9585960"/>
              <a:gd name="connsiteY4" fmla="*/ 0 h 1821444"/>
              <a:gd name="connsiteX0" fmla="*/ 0 w 9585960"/>
              <a:gd name="connsiteY0" fmla="*/ 0 h 1821444"/>
              <a:gd name="connsiteX1" fmla="*/ 9555480 w 9585960"/>
              <a:gd name="connsiteY1" fmla="*/ 0 h 1821444"/>
              <a:gd name="connsiteX2" fmla="*/ 9585960 w 9585960"/>
              <a:gd name="connsiteY2" fmla="*/ 1249809 h 1821444"/>
              <a:gd name="connsiteX3" fmla="*/ 0 w 9585960"/>
              <a:gd name="connsiteY3" fmla="*/ 1821444 h 1821444"/>
              <a:gd name="connsiteX4" fmla="*/ 0 w 9585960"/>
              <a:gd name="connsiteY4" fmla="*/ 0 h 18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5960" h="1821444">
                <a:moveTo>
                  <a:pt x="0" y="0"/>
                </a:moveTo>
                <a:lnTo>
                  <a:pt x="9555480" y="0"/>
                </a:lnTo>
                <a:lnTo>
                  <a:pt x="9585960" y="1249809"/>
                </a:lnTo>
                <a:lnTo>
                  <a:pt x="0" y="182144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〈</a:t>
            </a:r>
            <a:r>
              <a:rPr lang="zh-TW" altLang="en-US" sz="2800" b="1" dirty="0"/>
              <a:t>網上充斥真假資訊 梁卓偉指港爆「資訊疫症」</a:t>
            </a:r>
            <a:r>
              <a:rPr lang="en-US" altLang="zh-TW" sz="2800" b="1" dirty="0"/>
              <a:t>〉 (</a:t>
            </a:r>
            <a:r>
              <a:rPr lang="zh-TW" altLang="en-US" sz="2800" b="1" dirty="0"/>
              <a:t>頭條日報，</a:t>
            </a:r>
            <a:r>
              <a:rPr lang="en-US" altLang="zh-TW" sz="2800" b="1" dirty="0"/>
              <a:t>2020-02-07)</a:t>
            </a:r>
            <a:endParaRPr lang="zh-HK" alt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15B83-E494-4D52-AA02-45CF0496D066}"/>
              </a:ext>
            </a:extLst>
          </p:cNvPr>
          <p:cNvSpPr txBox="1"/>
          <p:nvPr/>
        </p:nvSpPr>
        <p:spPr>
          <a:xfrm>
            <a:off x="764498" y="3002647"/>
            <a:ext cx="8349795" cy="1403812"/>
          </a:xfrm>
          <a:custGeom>
            <a:avLst/>
            <a:gdLst>
              <a:gd name="connsiteX0" fmla="*/ 0 w 9555480"/>
              <a:gd name="connsiteY0" fmla="*/ 0 h 1200329"/>
              <a:gd name="connsiteX1" fmla="*/ 9555480 w 9555480"/>
              <a:gd name="connsiteY1" fmla="*/ 0 h 1200329"/>
              <a:gd name="connsiteX2" fmla="*/ 9555480 w 9555480"/>
              <a:gd name="connsiteY2" fmla="*/ 1200329 h 1200329"/>
              <a:gd name="connsiteX3" fmla="*/ 0 w 9555480"/>
              <a:gd name="connsiteY3" fmla="*/ 1200329 h 1200329"/>
              <a:gd name="connsiteX4" fmla="*/ 0 w 9555480"/>
              <a:gd name="connsiteY4" fmla="*/ 0 h 1200329"/>
              <a:gd name="connsiteX0" fmla="*/ 0 w 9555480"/>
              <a:gd name="connsiteY0" fmla="*/ 0 h 1200329"/>
              <a:gd name="connsiteX1" fmla="*/ 9555480 w 9555480"/>
              <a:gd name="connsiteY1" fmla="*/ 0 h 1200329"/>
              <a:gd name="connsiteX2" fmla="*/ 9540240 w 9555480"/>
              <a:gd name="connsiteY2" fmla="*/ 621209 h 1200329"/>
              <a:gd name="connsiteX3" fmla="*/ 0 w 9555480"/>
              <a:gd name="connsiteY3" fmla="*/ 1200329 h 1200329"/>
              <a:gd name="connsiteX4" fmla="*/ 0 w 9555480"/>
              <a:gd name="connsiteY4" fmla="*/ 0 h 1200329"/>
              <a:gd name="connsiteX0" fmla="*/ 0 w 9555480"/>
              <a:gd name="connsiteY0" fmla="*/ 0 h 1916609"/>
              <a:gd name="connsiteX1" fmla="*/ 9555480 w 9555480"/>
              <a:gd name="connsiteY1" fmla="*/ 0 h 1916609"/>
              <a:gd name="connsiteX2" fmla="*/ 9540240 w 9555480"/>
              <a:gd name="connsiteY2" fmla="*/ 621209 h 1916609"/>
              <a:gd name="connsiteX3" fmla="*/ 152400 w 9555480"/>
              <a:gd name="connsiteY3" fmla="*/ 1916609 h 1916609"/>
              <a:gd name="connsiteX4" fmla="*/ 0 w 9555480"/>
              <a:gd name="connsiteY4" fmla="*/ 0 h 1916609"/>
              <a:gd name="connsiteX0" fmla="*/ 0 w 9555480"/>
              <a:gd name="connsiteY0" fmla="*/ 0 h 1718489"/>
              <a:gd name="connsiteX1" fmla="*/ 9555480 w 9555480"/>
              <a:gd name="connsiteY1" fmla="*/ 0 h 1718489"/>
              <a:gd name="connsiteX2" fmla="*/ 9540240 w 9555480"/>
              <a:gd name="connsiteY2" fmla="*/ 621209 h 1718489"/>
              <a:gd name="connsiteX3" fmla="*/ 167640 w 9555480"/>
              <a:gd name="connsiteY3" fmla="*/ 1718489 h 1718489"/>
              <a:gd name="connsiteX4" fmla="*/ 0 w 9555480"/>
              <a:gd name="connsiteY4" fmla="*/ 0 h 1718489"/>
              <a:gd name="connsiteX0" fmla="*/ 0 w 9555480"/>
              <a:gd name="connsiteY0" fmla="*/ 0 h 2516241"/>
              <a:gd name="connsiteX1" fmla="*/ 9555480 w 9555480"/>
              <a:gd name="connsiteY1" fmla="*/ 0 h 2516241"/>
              <a:gd name="connsiteX2" fmla="*/ 9540240 w 9555480"/>
              <a:gd name="connsiteY2" fmla="*/ 621209 h 2516241"/>
              <a:gd name="connsiteX3" fmla="*/ 398253 w 9555480"/>
              <a:gd name="connsiteY3" fmla="*/ 2516241 h 2516241"/>
              <a:gd name="connsiteX4" fmla="*/ 0 w 9555480"/>
              <a:gd name="connsiteY4" fmla="*/ 0 h 2516241"/>
              <a:gd name="connsiteX0" fmla="*/ 0 w 9555480"/>
              <a:gd name="connsiteY0" fmla="*/ 0 h 3702236"/>
              <a:gd name="connsiteX1" fmla="*/ 9555480 w 9555480"/>
              <a:gd name="connsiteY1" fmla="*/ 0 h 3702236"/>
              <a:gd name="connsiteX2" fmla="*/ 9540240 w 9555480"/>
              <a:gd name="connsiteY2" fmla="*/ 621209 h 3702236"/>
              <a:gd name="connsiteX3" fmla="*/ 35322 w 9555480"/>
              <a:gd name="connsiteY3" fmla="*/ 3702236 h 3702236"/>
              <a:gd name="connsiteX4" fmla="*/ 0 w 9555480"/>
              <a:gd name="connsiteY4" fmla="*/ 0 h 3702236"/>
              <a:gd name="connsiteX0" fmla="*/ 0 w 9626653"/>
              <a:gd name="connsiteY0" fmla="*/ 0 h 3702236"/>
              <a:gd name="connsiteX1" fmla="*/ 9555480 w 9626653"/>
              <a:gd name="connsiteY1" fmla="*/ 0 h 3702236"/>
              <a:gd name="connsiteX2" fmla="*/ 9626653 w 9626653"/>
              <a:gd name="connsiteY2" fmla="*/ 1214206 h 3702236"/>
              <a:gd name="connsiteX3" fmla="*/ 35322 w 9626653"/>
              <a:gd name="connsiteY3" fmla="*/ 3702236 h 3702236"/>
              <a:gd name="connsiteX4" fmla="*/ 0 w 9626653"/>
              <a:gd name="connsiteY4" fmla="*/ 0 h 370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6653" h="3702236">
                <a:moveTo>
                  <a:pt x="0" y="0"/>
                </a:moveTo>
                <a:lnTo>
                  <a:pt x="9555480" y="0"/>
                </a:lnTo>
                <a:lnTo>
                  <a:pt x="9626653" y="1214206"/>
                </a:lnTo>
                <a:lnTo>
                  <a:pt x="35322" y="37022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〈</a:t>
            </a:r>
            <a:r>
              <a:rPr lang="zh-TW" altLang="en-US" sz="2800" b="1" dirty="0"/>
              <a:t>過度憂慮影響心理健康 穩住情緒擺脫疫情恐慌</a:t>
            </a:r>
            <a:r>
              <a:rPr lang="en-US" altLang="zh-TW" sz="2800" b="1" dirty="0"/>
              <a:t>〉 (</a:t>
            </a:r>
            <a:r>
              <a:rPr lang="zh-TW" altLang="en-US" sz="2800" b="1" dirty="0"/>
              <a:t>明報，</a:t>
            </a:r>
            <a:r>
              <a:rPr lang="en-US" altLang="zh-TW" sz="2800" b="1" dirty="0"/>
              <a:t>2020-02-03)</a:t>
            </a:r>
            <a:endParaRPr lang="zh-HK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9A2D6-F6CC-4606-AD2B-B87207989CA7}"/>
              </a:ext>
            </a:extLst>
          </p:cNvPr>
          <p:cNvSpPr txBox="1"/>
          <p:nvPr/>
        </p:nvSpPr>
        <p:spPr>
          <a:xfrm>
            <a:off x="385762" y="4718597"/>
            <a:ext cx="8728531" cy="830997"/>
          </a:xfrm>
          <a:custGeom>
            <a:avLst/>
            <a:gdLst>
              <a:gd name="connsiteX0" fmla="*/ 0 w 9555480"/>
              <a:gd name="connsiteY0" fmla="*/ 0 h 1200329"/>
              <a:gd name="connsiteX1" fmla="*/ 9555480 w 9555480"/>
              <a:gd name="connsiteY1" fmla="*/ 0 h 1200329"/>
              <a:gd name="connsiteX2" fmla="*/ 9555480 w 9555480"/>
              <a:gd name="connsiteY2" fmla="*/ 1200329 h 1200329"/>
              <a:gd name="connsiteX3" fmla="*/ 0 w 9555480"/>
              <a:gd name="connsiteY3" fmla="*/ 1200329 h 1200329"/>
              <a:gd name="connsiteX4" fmla="*/ 0 w 9555480"/>
              <a:gd name="connsiteY4" fmla="*/ 0 h 1200329"/>
              <a:gd name="connsiteX0" fmla="*/ 0 w 9555480"/>
              <a:gd name="connsiteY0" fmla="*/ 0 h 2053769"/>
              <a:gd name="connsiteX1" fmla="*/ 9555480 w 9555480"/>
              <a:gd name="connsiteY1" fmla="*/ 0 h 2053769"/>
              <a:gd name="connsiteX2" fmla="*/ 9555480 w 9555480"/>
              <a:gd name="connsiteY2" fmla="*/ 2053769 h 2053769"/>
              <a:gd name="connsiteX3" fmla="*/ 0 w 9555480"/>
              <a:gd name="connsiteY3" fmla="*/ 1200329 h 2053769"/>
              <a:gd name="connsiteX4" fmla="*/ 0 w 9555480"/>
              <a:gd name="connsiteY4" fmla="*/ 0 h 2053769"/>
              <a:gd name="connsiteX0" fmla="*/ 0 w 9555480"/>
              <a:gd name="connsiteY0" fmla="*/ 0 h 2853390"/>
              <a:gd name="connsiteX1" fmla="*/ 9555480 w 9555480"/>
              <a:gd name="connsiteY1" fmla="*/ 0 h 2853390"/>
              <a:gd name="connsiteX2" fmla="*/ 9523871 w 9555480"/>
              <a:gd name="connsiteY2" fmla="*/ 2853390 h 2853390"/>
              <a:gd name="connsiteX3" fmla="*/ 0 w 9555480"/>
              <a:gd name="connsiteY3" fmla="*/ 1200329 h 2853390"/>
              <a:gd name="connsiteX4" fmla="*/ 0 w 9555480"/>
              <a:gd name="connsiteY4" fmla="*/ 0 h 2853390"/>
              <a:gd name="connsiteX0" fmla="*/ 31609 w 9587089"/>
              <a:gd name="connsiteY0" fmla="*/ 0 h 2853390"/>
              <a:gd name="connsiteX1" fmla="*/ 9587089 w 9587089"/>
              <a:gd name="connsiteY1" fmla="*/ 0 h 2853390"/>
              <a:gd name="connsiteX2" fmla="*/ 9555480 w 9587089"/>
              <a:gd name="connsiteY2" fmla="*/ 2853390 h 2853390"/>
              <a:gd name="connsiteX3" fmla="*/ 0 w 9587089"/>
              <a:gd name="connsiteY3" fmla="*/ 2399762 h 2853390"/>
              <a:gd name="connsiteX4" fmla="*/ 31609 w 9587089"/>
              <a:gd name="connsiteY4" fmla="*/ 0 h 28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089" h="2853390">
                <a:moveTo>
                  <a:pt x="31609" y="0"/>
                </a:moveTo>
                <a:lnTo>
                  <a:pt x="9587089" y="0"/>
                </a:lnTo>
                <a:lnTo>
                  <a:pt x="9555480" y="2853390"/>
                </a:lnTo>
                <a:lnTo>
                  <a:pt x="0" y="2399762"/>
                </a:lnTo>
                <a:lnTo>
                  <a:pt x="31609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“Government condemns </a:t>
            </a:r>
            <a:r>
              <a:rPr lang="en-US" altLang="zh-TW" sz="2400" b="1" dirty="0" err="1" smtClean="0"/>
              <a:t>rumour</a:t>
            </a:r>
            <a:r>
              <a:rPr lang="en-US" altLang="zh-TW" sz="2400" b="1" dirty="0" smtClean="0"/>
              <a:t> monger” (Press Release, the Government of the HKSAR</a:t>
            </a:r>
            <a:r>
              <a:rPr lang="zh-TW" altLang="en-US" sz="2400" b="1" dirty="0" smtClean="0"/>
              <a:t>，</a:t>
            </a:r>
            <a:r>
              <a:rPr lang="en-US" altLang="zh-TW" sz="2400" b="1" dirty="0" smtClean="0"/>
              <a:t>2020-02-05)</a:t>
            </a:r>
            <a:endParaRPr lang="zh-HK" altLang="en-US" sz="2400" b="1" dirty="0"/>
          </a:p>
        </p:txBody>
      </p:sp>
      <p:pic>
        <p:nvPicPr>
          <p:cNvPr id="7" name="Graphic 6" descr="Subtitles RTL">
            <a:extLst>
              <a:ext uri="{FF2B5EF4-FFF2-40B4-BE49-F238E27FC236}">
                <a16:creationId xmlns:a16="http://schemas.microsoft.com/office/drawing/2014/main" id="{8E5029B9-1DD4-4EAB-B088-97C048FEC8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3880" y="3291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59F7C-B4D4-4440-92E3-880FAEA2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95" y="426742"/>
            <a:ext cx="9508788" cy="63534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Teachers’ thoughts</a:t>
            </a:r>
            <a:endParaRPr lang="zh-HK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6051-6535-4AD6-89A2-760F679A0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87" y="1459014"/>
            <a:ext cx="8191170" cy="4847869"/>
          </a:xfrm>
        </p:spPr>
        <p:txBody>
          <a:bodyPr>
            <a:normAutofit/>
          </a:bodyPr>
          <a:lstStyle/>
          <a:p>
            <a:r>
              <a:rPr lang="en-US" altLang="zh-TW" sz="2200" dirty="0" smtClean="0">
                <a:latin typeface="+mn-ea"/>
              </a:rPr>
              <a:t>In view </a:t>
            </a:r>
            <a:r>
              <a:rPr lang="en-US" altLang="zh-TW" sz="2200" dirty="0">
                <a:latin typeface="+mn-ea"/>
              </a:rPr>
              <a:t>o</a:t>
            </a:r>
            <a:r>
              <a:rPr lang="en-US" altLang="zh-TW" sz="2200" dirty="0" smtClean="0">
                <a:latin typeface="+mn-ea"/>
              </a:rPr>
              <a:t>f the overwhelming amount of information circulated in the public, how </a:t>
            </a:r>
            <a:r>
              <a:rPr lang="en-US" altLang="zh-TW" sz="2200" dirty="0">
                <a:latin typeface="+mn-ea"/>
              </a:rPr>
              <a:t>can I </a:t>
            </a:r>
            <a:r>
              <a:rPr lang="en-US" altLang="zh-TW" sz="2200" b="1" dirty="0">
                <a:latin typeface="+mn-ea"/>
              </a:rPr>
              <a:t>guide students to </a:t>
            </a:r>
            <a:r>
              <a:rPr lang="en-US" altLang="zh-TW" sz="2200" b="1" dirty="0" smtClean="0">
                <a:latin typeface="+mn-ea"/>
              </a:rPr>
              <a:t>find out </a:t>
            </a:r>
            <a:r>
              <a:rPr lang="en-US" altLang="zh-TW" sz="2200" b="1" dirty="0">
                <a:latin typeface="+mn-ea"/>
              </a:rPr>
              <a:t>the truth</a:t>
            </a:r>
            <a:r>
              <a:rPr lang="en-US" altLang="zh-TW" sz="2200" dirty="0" smtClean="0">
                <a:latin typeface="+mn-ea"/>
              </a:rPr>
              <a:t>?</a:t>
            </a:r>
            <a:r>
              <a:rPr lang="zh-TW" altLang="en-US" sz="2200" dirty="0" smtClean="0">
                <a:latin typeface="+mn-ea"/>
              </a:rPr>
              <a:t> </a:t>
            </a:r>
            <a:endParaRPr lang="en-US" altLang="zh-TW" sz="2200" dirty="0">
              <a:latin typeface="+mn-ea"/>
            </a:endParaRPr>
          </a:p>
          <a:p>
            <a:r>
              <a:rPr lang="en-US" altLang="zh-HK" sz="2200" dirty="0" smtClean="0">
                <a:latin typeface="+mn-ea"/>
              </a:rPr>
              <a:t>What </a:t>
            </a:r>
            <a:r>
              <a:rPr lang="en-US" altLang="zh-HK" sz="2200" b="1" dirty="0" smtClean="0">
                <a:latin typeface="+mn-ea"/>
              </a:rPr>
              <a:t>important values and attitudes </a:t>
            </a:r>
            <a:r>
              <a:rPr lang="en-US" altLang="zh-HK" sz="2200" dirty="0" smtClean="0">
                <a:latin typeface="+mn-ea"/>
              </a:rPr>
              <a:t>should my students uphold  when facing the serious threat of the epidemic?</a:t>
            </a:r>
            <a:endParaRPr lang="en-US" altLang="zh-TW" sz="2200" dirty="0">
              <a:latin typeface="+mn-ea"/>
            </a:endParaRPr>
          </a:p>
          <a:p>
            <a:r>
              <a:rPr lang="en-US" altLang="zh-HK" sz="2200" dirty="0" smtClean="0">
                <a:latin typeface="+mn-ea"/>
              </a:rPr>
              <a:t>How could I </a:t>
            </a:r>
            <a:r>
              <a:rPr lang="en-US" altLang="zh-HK" sz="2200" b="1" dirty="0" smtClean="0">
                <a:latin typeface="+mn-ea"/>
              </a:rPr>
              <a:t>provide more reliable and accurate information</a:t>
            </a:r>
            <a:r>
              <a:rPr lang="en-US" altLang="zh-HK" sz="2200" dirty="0" smtClean="0">
                <a:latin typeface="+mn-ea"/>
              </a:rPr>
              <a:t> and sources for students?</a:t>
            </a:r>
            <a:r>
              <a:rPr lang="zh-TW" altLang="en-US" sz="2200" dirty="0" smtClean="0">
                <a:latin typeface="+mn-ea"/>
              </a:rPr>
              <a:t> </a:t>
            </a:r>
            <a:endParaRPr lang="en-US" altLang="zh-TW" sz="2200" dirty="0">
              <a:latin typeface="+mn-ea"/>
            </a:endParaRPr>
          </a:p>
          <a:p>
            <a:r>
              <a:rPr lang="en-US" altLang="zh-TW" sz="2200" dirty="0" smtClean="0">
                <a:latin typeface="+mn-ea"/>
              </a:rPr>
              <a:t>What could I do to </a:t>
            </a:r>
            <a:r>
              <a:rPr lang="en-US" altLang="zh-TW" sz="2200" b="1" dirty="0" smtClean="0">
                <a:latin typeface="+mn-ea"/>
              </a:rPr>
              <a:t>protect students  </a:t>
            </a:r>
            <a:r>
              <a:rPr lang="en-US" altLang="zh-TW" sz="2200" dirty="0" smtClean="0">
                <a:latin typeface="+mn-ea"/>
              </a:rPr>
              <a:t>from the disturbance of </a:t>
            </a:r>
            <a:r>
              <a:rPr lang="en-US" altLang="zh-TW" sz="2200" dirty="0" err="1" smtClean="0">
                <a:latin typeface="+mn-ea"/>
              </a:rPr>
              <a:t>rumours</a:t>
            </a:r>
            <a:r>
              <a:rPr lang="en-US" altLang="zh-TW" sz="2200" dirty="0" smtClean="0">
                <a:latin typeface="+mn-ea"/>
              </a:rPr>
              <a:t>, enhance their critical thinking skills and enable them to develop multiple perspectives? </a:t>
            </a:r>
            <a:endParaRPr lang="en-US" altLang="zh-TW" sz="2200" dirty="0">
              <a:latin typeface="+mn-ea"/>
            </a:endParaRPr>
          </a:p>
          <a:p>
            <a:pPr marL="0" indent="0">
              <a:buNone/>
            </a:pPr>
            <a:endParaRPr lang="en-US" altLang="zh-TW" sz="3200" dirty="0">
              <a:latin typeface="+mn-ea"/>
            </a:endParaRPr>
          </a:p>
          <a:p>
            <a:endParaRPr lang="en-US" altLang="zh-TW" sz="3200" dirty="0">
              <a:latin typeface="+mn-ea"/>
            </a:endParaRPr>
          </a:p>
        </p:txBody>
      </p:sp>
      <p:pic>
        <p:nvPicPr>
          <p:cNvPr id="5" name="Graphic 4" descr="Question mark">
            <a:extLst>
              <a:ext uri="{FF2B5EF4-FFF2-40B4-BE49-F238E27FC236}">
                <a16:creationId xmlns:a16="http://schemas.microsoft.com/office/drawing/2014/main" id="{A982F9D1-74E1-4D57-B813-8758468284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3982" y="147689"/>
            <a:ext cx="914400" cy="914400"/>
          </a:xfrm>
          <a:prstGeom prst="rect">
            <a:avLst/>
          </a:prstGeom>
        </p:spPr>
      </p:pic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560A7CB9-729C-4FFD-9EDB-5C046E6BDD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4896" y="1476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B3F13-7F88-47EA-A2A5-79842ED19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896" y="5293800"/>
            <a:ext cx="2497566" cy="1509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8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9CD8-C919-4D1E-9E2F-031871E9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124" y="408372"/>
            <a:ext cx="7130566" cy="1280890"/>
          </a:xfrm>
        </p:spPr>
        <p:txBody>
          <a:bodyPr/>
          <a:lstStyle/>
          <a:p>
            <a:r>
              <a:rPr lang="en-US" altLang="zh-TW" b="1" dirty="0" smtClean="0">
                <a:latin typeface="+mj-ea"/>
              </a:rPr>
              <a:t>Brief introduction</a:t>
            </a:r>
            <a:r>
              <a:rPr lang="en-US" altLang="zh-TW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﹕</a:t>
            </a:r>
            <a:endParaRPr lang="zh-HK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F6E93-6BE2-4324-8A14-F26C30900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HK" dirty="0"/>
              <a:t> </a:t>
            </a:r>
            <a:endParaRPr lang="zh-HK" altLang="en-US" dirty="0"/>
          </a:p>
        </p:txBody>
      </p:sp>
      <p:graphicFrame>
        <p:nvGraphicFramePr>
          <p:cNvPr id="4" name="表格 2">
            <a:extLst>
              <a:ext uri="{FF2B5EF4-FFF2-40B4-BE49-F238E27FC236}">
                <a16:creationId xmlns:a16="http://schemas.microsoft.com/office/drawing/2014/main" id="{690CB932-E958-42AC-B80B-4611CB3A4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979261"/>
              </p:ext>
            </p:extLst>
          </p:nvPr>
        </p:nvGraphicFramePr>
        <p:xfrm>
          <a:off x="1673124" y="1250513"/>
          <a:ext cx="7130566" cy="50256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9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1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HK" sz="2000" b="1" kern="100" dirty="0" smtClean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Teaching objectives</a:t>
                      </a:r>
                      <a:endParaRPr lang="zh-TW" sz="20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altLang="zh-TW" sz="20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kern="100" dirty="0" smtClean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Guide students to understand the </a:t>
                      </a:r>
                      <a:r>
                        <a:rPr lang="en-US" altLang="zh-TW" sz="1800" b="1" kern="100" dirty="0" smtClean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importance of information literacy</a:t>
                      </a:r>
                      <a:r>
                        <a:rPr lang="en-US" altLang="zh-TW" sz="1800" kern="100" baseline="0" dirty="0" smtClean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, think critically in face of the outbreak of epidemic, and not to be disturbed by </a:t>
                      </a:r>
                      <a:r>
                        <a:rPr lang="en-US" altLang="zh-TW" sz="1800" kern="100" baseline="0" dirty="0" err="1" smtClean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rumours</a:t>
                      </a:r>
                      <a:r>
                        <a:rPr lang="en-US" altLang="zh-TW" sz="1800" kern="100" baseline="0" dirty="0" smtClean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.  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altLang="zh-TW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kern="100" dirty="0" smtClean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Remind students to </a:t>
                      </a:r>
                      <a:r>
                        <a:rPr lang="en-US" altLang="zh-TW" sz="1800" b="1" kern="100" dirty="0" smtClean="0">
                          <a:solidFill>
                            <a:srgbClr val="0070C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distinguish the sources and reliability of different types of messages cautiously.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altLang="zh-TW" sz="1800" b="1" kern="100" dirty="0" smtClean="0">
                        <a:solidFill>
                          <a:srgbClr val="0070C0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kern="100" dirty="0" smtClean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Encourage</a:t>
                      </a:r>
                      <a:r>
                        <a:rPr lang="en-US" altLang="zh-TW" sz="1800" kern="100" baseline="0" dirty="0" smtClean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students to find out reliable facts by paying attention to the information delivered by the Government and people with high credibility. </a:t>
                      </a:r>
                      <a:endParaRPr lang="en-US" altLang="zh-TW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Values</a:t>
                      </a: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sz="2000" b="1" kern="100" baseline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Attitudes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respect</a:t>
                      </a:r>
                      <a:r>
                        <a:rPr lang="en-US" altLang="zh-TW" sz="2000" kern="100" baseline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for evidence, respect for others, sense of responsibility, care, integrity, solidarity, cooperation, information literacy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7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3621-77EE-4168-AEE4-147E71C16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52" y="566024"/>
            <a:ext cx="8455296" cy="1907353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b="1" dirty="0" smtClean="0">
                <a:latin typeface="+mj-ea"/>
              </a:rPr>
              <a:t>Information Literacy</a:t>
            </a:r>
            <a:endParaRPr lang="zh-HK" altLang="en-US" sz="4000" b="1" dirty="0">
              <a:latin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E2A5D-1146-4EAE-8A7F-F4B459CF9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581" y="2697120"/>
            <a:ext cx="4849443" cy="3395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5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2B01-C4CA-43D3-8C0E-7204A153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0" y="476877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b="1" i="1" dirty="0" smtClean="0"/>
              <a:t>Information </a:t>
            </a:r>
            <a:r>
              <a:rPr lang="en-US" altLang="zh-TW" sz="2400" b="1" i="1" dirty="0"/>
              <a:t>Literacy for Hong Kong </a:t>
            </a:r>
            <a:r>
              <a:rPr lang="en-US" altLang="zh-TW" sz="2400" b="1" i="1" dirty="0" smtClean="0"/>
              <a:t>Students</a:t>
            </a:r>
            <a:r>
              <a:rPr lang="en-US" altLang="zh-TW" sz="2400" b="1" dirty="0" smtClean="0"/>
              <a:t>(EDB)</a:t>
            </a:r>
            <a:endParaRPr lang="zh-HK" altLang="en-US" sz="24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BFC81-5DCF-4AB8-8921-A2BF8B88E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969" y="1614382"/>
            <a:ext cx="7828914" cy="413802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i="1" dirty="0" smtClean="0"/>
              <a:t>Information Literacy </a:t>
            </a:r>
            <a:r>
              <a:rPr lang="en-US" altLang="zh-TW" i="1" dirty="0"/>
              <a:t>for </a:t>
            </a:r>
            <a:r>
              <a:rPr lang="en-US" altLang="zh-TW" i="1" dirty="0" smtClean="0"/>
              <a:t>Hong Kong </a:t>
            </a:r>
            <a:r>
              <a:rPr lang="en-US" altLang="zh-TW" i="1" dirty="0"/>
              <a:t>Students </a:t>
            </a:r>
            <a:r>
              <a:rPr lang="en-US" altLang="zh-TW" dirty="0"/>
              <a:t>is </a:t>
            </a:r>
            <a:r>
              <a:rPr lang="en-US" altLang="zh-TW" dirty="0" smtClean="0"/>
              <a:t>developed </a:t>
            </a:r>
            <a:r>
              <a:rPr lang="en-US" altLang="zh-TW" dirty="0"/>
              <a:t>to help </a:t>
            </a:r>
            <a:r>
              <a:rPr lang="en-US" altLang="zh-TW" dirty="0" smtClean="0"/>
              <a:t>schools understand </a:t>
            </a:r>
            <a:r>
              <a:rPr lang="en-US" altLang="zh-TW" dirty="0"/>
              <a:t>how to develop students’ knowledge, skills and attitude to use information </a:t>
            </a:r>
            <a:r>
              <a:rPr lang="en-US" altLang="zh-TW" dirty="0" smtClean="0"/>
              <a:t>and information </a:t>
            </a:r>
            <a:r>
              <a:rPr lang="en-US" altLang="zh-TW" dirty="0"/>
              <a:t>technology at different key stages. 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identify </a:t>
            </a:r>
            <a:r>
              <a:rPr lang="en-US" altLang="zh-TW" dirty="0"/>
              <a:t>the need for information;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locate</a:t>
            </a:r>
            <a:r>
              <a:rPr lang="en-US" altLang="zh-TW" dirty="0"/>
              <a:t>, evaluate, extract, </a:t>
            </a:r>
            <a:r>
              <a:rPr lang="en-US" altLang="zh-TW" dirty="0" err="1"/>
              <a:t>organise</a:t>
            </a:r>
            <a:r>
              <a:rPr lang="en-US" altLang="zh-TW" dirty="0"/>
              <a:t> and present information;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create </a:t>
            </a:r>
            <a:r>
              <a:rPr lang="en-US" altLang="zh-TW" dirty="0"/>
              <a:t>new ideas;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cope </a:t>
            </a:r>
            <a:r>
              <a:rPr lang="en-US" altLang="zh-TW" dirty="0"/>
              <a:t>with the dynamic in our information world; and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 smtClean="0"/>
              <a:t>refrain </a:t>
            </a:r>
            <a:r>
              <a:rPr lang="en-US" altLang="zh-TW" dirty="0"/>
              <a:t>from unethical use of information such as cyber-bullying and </a:t>
            </a:r>
            <a:r>
              <a:rPr lang="en-US" altLang="zh-TW" dirty="0" smtClean="0"/>
              <a:t>infringing intellectual </a:t>
            </a:r>
            <a:r>
              <a:rPr lang="en-US" altLang="zh-TW" dirty="0"/>
              <a:t>property rights</a:t>
            </a:r>
            <a:r>
              <a:rPr lang="en-US" altLang="zh-TW" dirty="0" smtClean="0"/>
              <a:t>.</a:t>
            </a:r>
            <a:endParaRPr lang="zh-TW" altLang="zh-HK" dirty="0"/>
          </a:p>
          <a:p>
            <a:endParaRPr lang="zh-HK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C1D1D-24EC-4C15-9406-B5394A63FC27}"/>
              </a:ext>
            </a:extLst>
          </p:cNvPr>
          <p:cNvSpPr txBox="1"/>
          <p:nvPr/>
        </p:nvSpPr>
        <p:spPr>
          <a:xfrm>
            <a:off x="1393540" y="5865871"/>
            <a:ext cx="7505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Source: Information Literacy for Hong Kong Students(EDB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 </a:t>
            </a:r>
            <a:r>
              <a:rPr lang="en-US" altLang="zh-HK" sz="1600" dirty="0">
                <a:hlinkClick r:id="rId2"/>
              </a:rPr>
              <a:t>https://</a:t>
            </a:r>
            <a:r>
              <a:rPr lang="en-US" altLang="zh-HK" sz="1600" dirty="0" smtClean="0">
                <a:hlinkClick r:id="rId2"/>
              </a:rPr>
              <a:t>www.edb.gov.hk/en/edu-system/primary-secondary/applicable-to-primary-secondary/it-in-edu/information-literacy/il-document.html</a:t>
            </a:r>
            <a:endParaRPr lang="en-US" altLang="zh-HK" sz="1600" dirty="0" smtClean="0"/>
          </a:p>
          <a:p>
            <a:endParaRPr lang="zh-HK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645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6D7D-90E0-4744-B3FF-75624376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97" y="163286"/>
            <a:ext cx="8745003" cy="1450757"/>
          </a:xfrm>
        </p:spPr>
        <p:txBody>
          <a:bodyPr>
            <a:normAutofit/>
          </a:bodyPr>
          <a:lstStyle/>
          <a:p>
            <a:r>
              <a:rPr lang="en-US" altLang="zh-TW" sz="2000" b="1" dirty="0" smtClean="0"/>
              <a:t>What areas does the </a:t>
            </a:r>
            <a:r>
              <a:rPr lang="en-US" altLang="zh-TW" sz="2000" b="1" i="1" dirty="0" smtClean="0"/>
              <a:t>Information Literacy for HK Students </a:t>
            </a:r>
            <a:r>
              <a:rPr lang="en-US" altLang="zh-TW" sz="2000" b="1" dirty="0" smtClean="0"/>
              <a:t>encompass?</a:t>
            </a:r>
            <a:endParaRPr lang="zh-HK" altLang="en-US" sz="18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6EC65A-9B9E-4899-AD93-769C852B6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161922"/>
              </p:ext>
            </p:extLst>
          </p:nvPr>
        </p:nvGraphicFramePr>
        <p:xfrm>
          <a:off x="-442710" y="725378"/>
          <a:ext cx="10713115" cy="51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611CD47-3008-4EDE-AC31-BC5D12364CF3}"/>
              </a:ext>
            </a:extLst>
          </p:cNvPr>
          <p:cNvSpPr/>
          <p:nvPr/>
        </p:nvSpPr>
        <p:spPr>
          <a:xfrm>
            <a:off x="1066553" y="5890074"/>
            <a:ext cx="8959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Source: Information Literacy for Hong Kong Students(EDB) </a:t>
            </a:r>
            <a:r>
              <a:rPr lang="en-US" altLang="zh-HK" sz="1600" dirty="0" smtClean="0">
                <a:hlinkClick r:id="rId7"/>
              </a:rPr>
              <a:t>https</a:t>
            </a:r>
            <a:r>
              <a:rPr lang="en-US" altLang="zh-HK" sz="1600" dirty="0">
                <a:hlinkClick r:id="rId7"/>
              </a:rPr>
              <a:t>://</a:t>
            </a:r>
            <a:r>
              <a:rPr lang="en-US" altLang="zh-HK" sz="1600" dirty="0" smtClean="0">
                <a:hlinkClick r:id="rId7"/>
              </a:rPr>
              <a:t>www.edb.gov.hk/en/edu-system/primary-secondary/applicable-to-primary-secondary/it-in-edu/information-literacy/il-document.html</a:t>
            </a:r>
            <a:endParaRPr lang="zh-HK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020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E07752-4889-4D13-98BF-EDEE76655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713" y="1611812"/>
            <a:ext cx="8915399" cy="2262781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Suggested Learning </a:t>
            </a:r>
            <a:br>
              <a:rPr lang="en-US" altLang="zh-TW" sz="3600" b="1" dirty="0" smtClean="0"/>
            </a:br>
            <a:r>
              <a:rPr lang="en-US" altLang="zh-TW" sz="3600" b="1" dirty="0" smtClean="0"/>
              <a:t>&amp; Teaching Activity</a:t>
            </a:r>
            <a:endParaRPr lang="zh-HK" altLang="en-US" sz="4800" b="1" dirty="0"/>
          </a:p>
        </p:txBody>
      </p:sp>
      <p:pic>
        <p:nvPicPr>
          <p:cNvPr id="3" name="Graphic 2" descr="Deciduous tree">
            <a:extLst>
              <a:ext uri="{FF2B5EF4-FFF2-40B4-BE49-F238E27FC236}">
                <a16:creationId xmlns:a16="http://schemas.microsoft.com/office/drawing/2014/main" id="{BA560930-AC89-4D74-958A-303247AA3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334" y="2743203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A596-B210-4463-9C99-CC9ACA95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097" y="150669"/>
            <a:ext cx="5760364" cy="153375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b="1" dirty="0"/>
              <a:t>Suggested Learning </a:t>
            </a:r>
            <a:r>
              <a:rPr lang="en-US" altLang="zh-TW" b="1" dirty="0" smtClean="0"/>
              <a:t>&amp; </a:t>
            </a:r>
            <a:r>
              <a:rPr lang="en-US" altLang="zh-TW" b="1" dirty="0"/>
              <a:t>Teaching </a:t>
            </a:r>
            <a:r>
              <a:rPr lang="en-US" altLang="zh-TW" b="1" dirty="0" smtClean="0"/>
              <a:t>Activity﹕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/>
              <a:t/>
            </a:r>
            <a:br>
              <a:rPr lang="en-US" altLang="zh-TW" b="1" dirty="0"/>
            </a:br>
            <a:endParaRPr lang="zh-HK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9125-296F-468F-8A9F-8DFC756BF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078" y="2477866"/>
            <a:ext cx="8360922" cy="4776105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Ask students to select 1 message </a:t>
            </a:r>
            <a:r>
              <a:rPr lang="en-US" altLang="zh-TW" sz="2400" dirty="0"/>
              <a:t>about </a:t>
            </a:r>
            <a:r>
              <a:rPr lang="en-US" altLang="zh-TW" sz="2400" dirty="0" smtClean="0"/>
              <a:t>COVID-19 recently received from the online chat groups/ online platforms</a:t>
            </a:r>
            <a:endParaRPr lang="en-US" altLang="zh-TW" sz="2400" dirty="0"/>
          </a:p>
          <a:p>
            <a:r>
              <a:rPr lang="en-US" altLang="zh-TW" sz="2400" dirty="0" smtClean="0"/>
              <a:t>Make reference to the suggested checklist, reflect upon the content and source of message</a:t>
            </a:r>
            <a:r>
              <a:rPr lang="en-US" altLang="zh-TW" sz="2400" dirty="0"/>
              <a:t>, </a:t>
            </a:r>
            <a:r>
              <a:rPr lang="en-US" altLang="zh-TW" sz="2400" dirty="0" smtClean="0"/>
              <a:t>and verify </a:t>
            </a:r>
            <a:r>
              <a:rPr lang="en-US" altLang="zh-TW" sz="2400" dirty="0"/>
              <a:t>the authenticity of the </a:t>
            </a:r>
            <a:r>
              <a:rPr lang="en-US" altLang="zh-TW" sz="2400" dirty="0" smtClean="0"/>
              <a:t>content so as not to </a:t>
            </a:r>
            <a:r>
              <a:rPr lang="en-US" altLang="zh-TW" sz="2400" dirty="0"/>
              <a:t>blindly forward </a:t>
            </a:r>
            <a:r>
              <a:rPr lang="en-US" altLang="zh-TW" sz="2400" dirty="0" smtClean="0"/>
              <a:t>inaccurate information. </a:t>
            </a:r>
          </a:p>
          <a:p>
            <a:r>
              <a:rPr lang="en-US" altLang="zh-TW" sz="2400" dirty="0" smtClean="0"/>
              <a:t>Refer to the suggested teachers’ feedback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to guide students to think critically about the message </a:t>
            </a:r>
            <a:endParaRPr lang="en-US" altLang="zh-TW" sz="1400" dirty="0"/>
          </a:p>
        </p:txBody>
      </p:sp>
      <p:sp>
        <p:nvSpPr>
          <p:cNvPr id="4" name="矩形 3"/>
          <p:cNvSpPr/>
          <p:nvPr/>
        </p:nvSpPr>
        <p:spPr>
          <a:xfrm>
            <a:off x="1549667" y="1684421"/>
            <a:ext cx="7247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u="sng" dirty="0"/>
              <a:t>“Should I forward this message?”</a:t>
            </a:r>
            <a:r>
              <a:rPr lang="en-US" altLang="zh-TW" sz="3200" b="1" dirty="0"/>
              <a:t/>
            </a:r>
            <a:br>
              <a:rPr lang="en-US" altLang="zh-TW" sz="3200" b="1" dirty="0"/>
            </a:b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677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1221</Words>
  <Application>Microsoft Office PowerPoint</Application>
  <PresentationFormat>如螢幕大小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9" baseType="lpstr">
      <vt:lpstr>Abadi Extra Light</vt:lpstr>
      <vt:lpstr>細明體</vt:lpstr>
      <vt:lpstr>微軟正黑體</vt:lpstr>
      <vt:lpstr>新細明體</vt:lpstr>
      <vt:lpstr>Arial</vt:lpstr>
      <vt:lpstr>Calibri</vt:lpstr>
      <vt:lpstr>Century Gothic</vt:lpstr>
      <vt:lpstr>Times New Roman</vt:lpstr>
      <vt:lpstr>Wingdings</vt:lpstr>
      <vt:lpstr>Wingdings 3</vt:lpstr>
      <vt:lpstr>Wisp</vt:lpstr>
      <vt:lpstr> Coronavirus Disease 2019 (COVID-19)﹕ “How could we identify  authentic/false information ?”</vt:lpstr>
      <vt:lpstr>Information overloaded about  the outbreak of epidemic</vt:lpstr>
      <vt:lpstr>Teachers’ thoughts</vt:lpstr>
      <vt:lpstr>Brief introduction﹕</vt:lpstr>
      <vt:lpstr>Information Literacy</vt:lpstr>
      <vt:lpstr> Information Literacy for Hong Kong Students(EDB)</vt:lpstr>
      <vt:lpstr>What areas does the Information Literacy for HK Students encompass?</vt:lpstr>
      <vt:lpstr>Suggested Learning  &amp; Teaching Activity</vt:lpstr>
      <vt:lpstr>Suggested Learning &amp; Teaching Activity﹕  </vt:lpstr>
      <vt:lpstr>Please read the following “sample message” carefully</vt:lpstr>
      <vt:lpstr>PowerPoint 簡報</vt:lpstr>
      <vt:lpstr>Suggested feedback</vt:lpstr>
      <vt:lpstr>PowerPoint 簡報</vt:lpstr>
      <vt:lpstr>PowerPoint 簡報</vt:lpstr>
      <vt:lpstr>Make reference to Government official websites ﹕   The HKSAR Government has clarified that the epidemic prevention measures will not affect freight transportation between Hong Kong and the Mainland and the food supplies are adequate.</vt:lpstr>
      <vt:lpstr>PowerPoint 簡報</vt:lpstr>
      <vt:lpstr>Reference</vt:lpstr>
      <vt:lpstr>Summary:  Together! We fight the virus!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2020-02-08T12:06:57Z</dcterms:created>
  <dcterms:modified xsi:type="dcterms:W3CDTF">2020-03-26T06:21:29Z</dcterms:modified>
</cp:coreProperties>
</file>