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6" r:id="rId1"/>
  </p:sldMasterIdLst>
  <p:handoutMasterIdLst>
    <p:handoutMasterId r:id="rId16"/>
  </p:handoutMasterIdLst>
  <p:sldIdLst>
    <p:sldId id="257" r:id="rId2"/>
    <p:sldId id="290" r:id="rId3"/>
    <p:sldId id="289" r:id="rId4"/>
    <p:sldId id="286" r:id="rId5"/>
    <p:sldId id="294" r:id="rId6"/>
    <p:sldId id="295" r:id="rId7"/>
    <p:sldId id="292" r:id="rId8"/>
    <p:sldId id="291" r:id="rId9"/>
    <p:sldId id="299" r:id="rId10"/>
    <p:sldId id="298" r:id="rId11"/>
    <p:sldId id="300" r:id="rId12"/>
    <p:sldId id="302" r:id="rId13"/>
    <p:sldId id="262" r:id="rId14"/>
    <p:sldId id="285" r:id="rId1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49" autoAdjust="0"/>
    <p:restoredTop sz="94660"/>
  </p:normalViewPr>
  <p:slideViewPr>
    <p:cSldViewPr snapToGrid="0">
      <p:cViewPr varScale="1">
        <p:scale>
          <a:sx n="110" d="100"/>
          <a:sy n="110" d="100"/>
        </p:scale>
        <p:origin x="1536" y="108"/>
      </p:cViewPr>
      <p:guideLst/>
    </p:cSldViewPr>
  </p:slideViewPr>
  <p:notesTextViewPr>
    <p:cViewPr>
      <p:scale>
        <a:sx n="1" d="1"/>
        <a:sy n="1" d="1"/>
      </p:scale>
      <p:origin x="0" y="0"/>
    </p:cViewPr>
  </p:notesTextViewPr>
  <p:sorterViewPr>
    <p:cViewPr>
      <p:scale>
        <a:sx n="100" d="100"/>
        <a:sy n="100" d="100"/>
      </p:scale>
      <p:origin x="0" y="-11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BEC4FE8-0EF1-4904-88A8-C8E0053C9520}" type="datetimeFigureOut">
              <a:rPr lang="zh-HK" altLang="en-US" smtClean="0"/>
              <a:t>26/3/2020</a:t>
            </a:fld>
            <a:endParaRPr lang="zh-HK" altLang="en-US"/>
          </a:p>
        </p:txBody>
      </p:sp>
      <p:sp>
        <p:nvSpPr>
          <p:cNvPr id="4" name="頁尾版面配置區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47D2EE7-3CFD-4B67-BF43-83829DE04D84}" type="slidenum">
              <a:rPr lang="zh-HK" altLang="en-US" smtClean="0"/>
              <a:t>‹#›</a:t>
            </a:fld>
            <a:endParaRPr lang="zh-HK" altLang="en-US"/>
          </a:p>
        </p:txBody>
      </p:sp>
    </p:spTree>
    <p:extLst>
      <p:ext uri="{BB962C8B-B14F-4D97-AF65-F5344CB8AC3E}">
        <p14:creationId xmlns:p14="http://schemas.microsoft.com/office/powerpoint/2010/main" val="3823779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ltLang="zh-HK"/>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9184DA70-C731-4C70-880D-CCD4705E623C}" type="datetime1">
              <a:rPr lang="en-US" smtClean="0"/>
              <a:t>3/26/2020</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1728651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32618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ltLang="zh-HK"/>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44755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idx="1"/>
          </p:nvPr>
        </p:nvSpPr>
        <p:spPr/>
        <p:txBody>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64044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97669AF7-7BEB-44E4-9852-375E34362B5B}" type="datetime1">
              <a:rPr lang="en-US" smtClean="0"/>
              <a:t>3/26/2020</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717176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629878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74955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02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05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en-US" altLang="zh-HK"/>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62D6E202-B606-4609-B914-27C9371A1F6D}" type="datetime1">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46008" y="6302326"/>
            <a:ext cx="1097280" cy="274320"/>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279556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en-US" altLang="zh-HK"/>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HK"/>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907D986-8816-4272-A432-0437A28A9828}" type="datetime1">
              <a:rPr lang="en-US" smtClean="0"/>
              <a:t>3/26/2020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9540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ltLang="zh-HK"/>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62D6E202-B606-4609-B914-27C9371A1F6D}" type="datetime1">
              <a:rPr lang="en-US" smtClean="0"/>
              <a:t>3/26/2020</a:t>
            </a:fld>
            <a:endParaRPr lang="en-US" dirty="0"/>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72548314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twitter.com/hkpoliceforce/status/12246317971341885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elegislation.gov.hk/hk/cap228!zh-Hant-HK@2017-02-15T00:00:00/s20" TargetMode="Externa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hyperlink" Target="https://www.chp.gov.hk/tc/index.html" TargetMode="External"/><Relationship Id="rId2" Type="http://schemas.openxmlformats.org/officeDocument/2006/relationships/hyperlink" Target="http://www.censtatd.gov.hk/home/index.jsp" TargetMode="External"/><Relationship Id="rId1" Type="http://schemas.openxmlformats.org/officeDocument/2006/relationships/slideLayout" Target="../slideLayouts/slideLayout2.xml"/><Relationship Id="rId5" Type="http://schemas.openxmlformats.org/officeDocument/2006/relationships/hyperlink" Target="http://www.gov.hk/en/residents/" TargetMode="External"/><Relationship Id="rId4" Type="http://schemas.openxmlformats.org/officeDocument/2006/relationships/hyperlink" Target="http://www.stats.gov.cn/english/"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hyperlink" Target="https://www.chp.gov.hk/tc/healthtopics/content/24/102466.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hp.gov.hk/en/healthtopics/content/24/10246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hp.gov.hk/files/pdf/govt_preparedness_and_response_plan_for_novel_infectious_disease_of_public_health_significance_eng.pdf" TargetMode="External"/><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db.gov.hk/tc/edu-system/primary-secondary/applicable-to-primary-secondary/it-in-edu/information-literacy/il-index.html"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AC92D2-D6DE-4772-A874-5D65F883FC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892" y="457200"/>
            <a:ext cx="8461207"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4" name="Picture 3">
            <a:extLst>
              <a:ext uri="{FF2B5EF4-FFF2-40B4-BE49-F238E27FC236}">
                <a16:creationId xmlns:a16="http://schemas.microsoft.com/office/drawing/2014/main" id="{5D74D481-4C5C-4BD9-9D42-AB74AFC652F8}"/>
              </a:ext>
            </a:extLst>
          </p:cNvPr>
          <p:cNvPicPr>
            <a:picLocks noChangeAspect="1"/>
          </p:cNvPicPr>
          <p:nvPr/>
        </p:nvPicPr>
        <p:blipFill>
          <a:blip r:embed="rId2"/>
          <a:stretch>
            <a:fillRect/>
          </a:stretch>
        </p:blipFill>
        <p:spPr>
          <a:xfrm>
            <a:off x="618998" y="2763356"/>
            <a:ext cx="2813215" cy="2725301"/>
          </a:xfrm>
          <a:prstGeom prst="rect">
            <a:avLst/>
          </a:prstGeom>
        </p:spPr>
      </p:pic>
      <p:sp>
        <p:nvSpPr>
          <p:cNvPr id="11" name="Rectangle 10">
            <a:extLst>
              <a:ext uri="{FF2B5EF4-FFF2-40B4-BE49-F238E27FC236}">
                <a16:creationId xmlns:a16="http://schemas.microsoft.com/office/drawing/2014/main" id="{0F2E3678-25D0-49F9-9BD6-8D4D605650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53" y="621793"/>
            <a:ext cx="8215884"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3716353" y="2971258"/>
            <a:ext cx="5084745" cy="2231499"/>
          </a:xfrm>
        </p:spPr>
        <p:txBody>
          <a:bodyPr>
            <a:noAutofit/>
          </a:bodyPr>
          <a:lstStyle/>
          <a:p>
            <a:r>
              <a:rPr lang="en-US" altLang="zh-TW" sz="2800" b="1" dirty="0">
                <a:solidFill>
                  <a:schemeClr val="tx1">
                    <a:lumMod val="75000"/>
                    <a:lumOff val="25000"/>
                  </a:schemeClr>
                </a:solidFill>
                <a:latin typeface="微軟正黑體" panose="020B0604030504040204" pitchFamily="34" charset="-120"/>
                <a:ea typeface="微軟正黑體" panose="020B0604030504040204" pitchFamily="34" charset="-120"/>
              </a:rPr>
              <a:t>Coronavirus Disease 2019 </a:t>
            </a:r>
            <a:r>
              <a:rPr lang="en-US" altLang="zh-TW"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(COVID-19)</a:t>
            </a:r>
            <a:r>
              <a:rPr lang="en-US" altLang="zh-TW" sz="2800" b="1" dirty="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2800"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sz="2400" b="1"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r>
              <a:rPr lang="en-US" altLang="zh-TW" sz="2400" b="1" dirty="0">
                <a:solidFill>
                  <a:schemeClr val="tx1">
                    <a:lumMod val="75000"/>
                    <a:lumOff val="25000"/>
                  </a:schemeClr>
                </a:solidFill>
                <a:latin typeface="微軟正黑體" panose="020B0604030504040204" pitchFamily="34" charset="-120"/>
                <a:ea typeface="微軟正黑體" panose="020B0604030504040204" pitchFamily="34" charset="-120"/>
              </a:rPr>
              <a:t>How could we identify </a:t>
            </a:r>
            <a:r>
              <a:rPr lang="en-US" altLang="zh-TW" sz="2400" b="1" smtClean="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2400" b="1" smtClean="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sz="2400" b="1" smtClean="0">
                <a:solidFill>
                  <a:schemeClr val="tx1">
                    <a:lumMod val="75000"/>
                    <a:lumOff val="25000"/>
                  </a:schemeClr>
                </a:solidFill>
                <a:latin typeface="微軟正黑體" panose="020B0604030504040204" pitchFamily="34" charset="-120"/>
                <a:ea typeface="微軟正黑體" panose="020B0604030504040204" pitchFamily="34" charset="-120"/>
              </a:rPr>
              <a:t>authentic/false </a:t>
            </a:r>
            <a:r>
              <a:rPr lang="en-US" altLang="zh-TW" sz="2400" b="1" dirty="0" smtClean="0">
                <a:solidFill>
                  <a:schemeClr val="tx1">
                    <a:lumMod val="75000"/>
                    <a:lumOff val="25000"/>
                  </a:schemeClr>
                </a:solidFill>
                <a:latin typeface="微軟正黑體" panose="020B0604030504040204" pitchFamily="34" charset="-120"/>
                <a:ea typeface="微軟正黑體" panose="020B0604030504040204" pitchFamily="34" charset="-120"/>
              </a:rPr>
              <a:t>information?!”</a:t>
            </a:r>
            <a:endParaRPr lang="en-US" sz="2400" b="1"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13" name="Rectangle 12">
            <a:extLst>
              <a:ext uri="{FF2B5EF4-FFF2-40B4-BE49-F238E27FC236}">
                <a16:creationId xmlns:a16="http://schemas.microsoft.com/office/drawing/2014/main" id="{63A45CD5-61B0-48E1-8090-7584418C27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6173" y="446824"/>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6D4C1FD-C274-4FA8-939A-09E6498EFC7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61898" y="446823"/>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3D4426-8AD5-43D7-8033-05DBB3BFE65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0628" y="446823"/>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EC8029B-C6E2-4459-859A-7539865E006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61898" y="1092118"/>
            <a:ext cx="1268730"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sp>
        <p:nvSpPr>
          <p:cNvPr id="12" name="Subtitle 2">
            <a:extLst>
              <a:ext uri="{FF2B5EF4-FFF2-40B4-BE49-F238E27FC236}">
                <a16:creationId xmlns:a16="http://schemas.microsoft.com/office/drawing/2014/main" id="{A8E9CFF2-3777-4FF4-A759-8491175B0B7C}"/>
              </a:ext>
            </a:extLst>
          </p:cNvPr>
          <p:cNvSpPr txBox="1">
            <a:spLocks/>
          </p:cNvSpPr>
          <p:nvPr/>
        </p:nvSpPr>
        <p:spPr>
          <a:xfrm>
            <a:off x="462553" y="1321245"/>
            <a:ext cx="9032776" cy="1442111"/>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400" kern="1200" spc="80" baseline="0">
                <a:solidFill>
                  <a:schemeClr val="tx2">
                    <a:lumMod val="7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400" kern="1200">
                <a:solidFill>
                  <a:schemeClr val="tx1"/>
                </a:solidFill>
                <a:latin typeface="+mn-lt"/>
                <a:ea typeface="+mn-ea"/>
                <a:cs typeface="+mn-cs"/>
              </a:defRPr>
            </a:lvl9pPr>
          </a:lstStyle>
          <a:p>
            <a:pPr>
              <a:spcAft>
                <a:spcPts val="600"/>
              </a:spcAft>
            </a:pPr>
            <a:r>
              <a:rPr lang="en-US" altLang="zh-TW" sz="3200" b="1" dirty="0">
                <a:solidFill>
                  <a:srgbClr val="0070C0"/>
                </a:solidFill>
                <a:latin typeface="微軟正黑體" panose="020B0604030504040204" pitchFamily="34" charset="-120"/>
                <a:ea typeface="微軟正黑體" panose="020B0604030504040204" pitchFamily="34" charset="-120"/>
              </a:rPr>
              <a:t>Liberal Studies X Information Literacy</a:t>
            </a:r>
            <a:r>
              <a:rPr lang="zh-TW" altLang="en-US" sz="3200" b="1" dirty="0">
                <a:solidFill>
                  <a:srgbClr val="0070C0"/>
                </a:solidFill>
                <a:latin typeface="微軟正黑體" panose="020B0604030504040204" pitchFamily="34" charset="-120"/>
                <a:ea typeface="微軟正黑體" panose="020B0604030504040204" pitchFamily="34" charset="-120"/>
              </a:rPr>
              <a:t> </a:t>
            </a:r>
            <a:r>
              <a:rPr lang="en-US" altLang="zh-TW" sz="3200" b="1" dirty="0">
                <a:solidFill>
                  <a:srgbClr val="0070C0"/>
                </a:solidFill>
                <a:latin typeface="微軟正黑體" panose="020B0604030504040204" pitchFamily="34" charset="-120"/>
                <a:ea typeface="微軟正黑體" panose="020B0604030504040204" pitchFamily="34" charset="-120"/>
              </a:rPr>
              <a:t>﹕</a:t>
            </a:r>
          </a:p>
          <a:p>
            <a:pPr>
              <a:spcAft>
                <a:spcPts val="600"/>
              </a:spcAft>
            </a:pPr>
            <a:r>
              <a:rPr lang="en-US" altLang="zh-TW" sz="3200" b="1" dirty="0">
                <a:solidFill>
                  <a:srgbClr val="0070C0"/>
                </a:solidFill>
                <a:latin typeface="微軟正黑體" panose="020B0604030504040204" pitchFamily="34" charset="-120"/>
                <a:ea typeface="微軟正黑體" panose="020B0604030504040204" pitchFamily="34" charset="-120"/>
              </a:rPr>
              <a:t>For </a:t>
            </a:r>
            <a:r>
              <a:rPr lang="en-US" altLang="zh-TW" sz="3200" b="1" dirty="0" smtClean="0">
                <a:solidFill>
                  <a:srgbClr val="0070C0"/>
                </a:solidFill>
                <a:latin typeface="微軟正黑體" panose="020B0604030504040204" pitchFamily="34" charset="-120"/>
                <a:ea typeface="微軟正黑體" panose="020B0604030504040204" pitchFamily="34" charset="-120"/>
              </a:rPr>
              <a:t>Parents</a:t>
            </a:r>
            <a:endParaRPr lang="en-US" sz="3200" b="1" dirty="0">
              <a:solidFill>
                <a:srgbClr val="0070C0"/>
              </a:solidFill>
              <a:latin typeface="微軟正黑體" panose="020B0604030504040204" pitchFamily="34" charset="-120"/>
              <a:ea typeface="微軟正黑體" panose="020B0604030504040204" pitchFamily="34" charset="-120"/>
            </a:endParaRPr>
          </a:p>
        </p:txBody>
      </p:sp>
      <p:sp>
        <p:nvSpPr>
          <p:cNvPr id="5" name="副標題 4"/>
          <p:cNvSpPr>
            <a:spLocks noGrp="1"/>
          </p:cNvSpPr>
          <p:nvPr>
            <p:ph type="subTitle" idx="1"/>
          </p:nvPr>
        </p:nvSpPr>
        <p:spPr>
          <a:xfrm>
            <a:off x="1168927" y="5243011"/>
            <a:ext cx="6803136" cy="502920"/>
          </a:xfrm>
        </p:spPr>
        <p:txBody>
          <a:bodyPr/>
          <a:lstStyle/>
          <a:p>
            <a:endParaRPr lang="zh-HK" altLang="en-US" dirty="0"/>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E690-3D6E-45E8-9935-7ADD3BA54434}"/>
              </a:ext>
            </a:extLst>
          </p:cNvPr>
          <p:cNvSpPr>
            <a:spLocks noGrp="1"/>
          </p:cNvSpPr>
          <p:nvPr>
            <p:ph type="title"/>
          </p:nvPr>
        </p:nvSpPr>
        <p:spPr>
          <a:xfrm>
            <a:off x="379081" y="89255"/>
            <a:ext cx="8275411" cy="1154500"/>
          </a:xfrm>
        </p:spPr>
        <p:txBody>
          <a:bodyPr>
            <a:normAutofit/>
          </a:bodyPr>
          <a:lstStyle/>
          <a:p>
            <a:r>
              <a:rPr lang="en-US" altLang="zh-HK" sz="2000" b="1" dirty="0">
                <a:latin typeface="微軟正黑體" panose="020B0604030504040204" pitchFamily="34" charset="-120"/>
                <a:ea typeface="微軟正黑體" panose="020B0604030504040204" pitchFamily="34" charset="-120"/>
              </a:rPr>
              <a:t>3.2. </a:t>
            </a:r>
            <a:r>
              <a:rPr lang="en-US" altLang="zh-HK" sz="2000" b="1" dirty="0" smtClean="0">
                <a:solidFill>
                  <a:srgbClr val="0070C0"/>
                </a:solidFill>
                <a:latin typeface="微軟正黑體" panose="020B0604030504040204" pitchFamily="34" charset="-120"/>
                <a:ea typeface="微軟正黑體" panose="020B0604030504040204" pitchFamily="34" charset="-120"/>
              </a:rPr>
              <a:t>“</a:t>
            </a:r>
            <a:r>
              <a:rPr lang="en-US" altLang="zh-TW" sz="2000" b="1" dirty="0" smtClean="0">
                <a:solidFill>
                  <a:srgbClr val="0070C0"/>
                </a:solidFill>
                <a:latin typeface="微軟正黑體" panose="020B0604030504040204" pitchFamily="34" charset="-120"/>
                <a:ea typeface="微軟正黑體" panose="020B0604030504040204" pitchFamily="34" charset="-120"/>
              </a:rPr>
              <a:t>Ask to verify”</a:t>
            </a:r>
            <a:br>
              <a:rPr lang="en-US" altLang="zh-TW" sz="2000" b="1" dirty="0" smtClean="0">
                <a:solidFill>
                  <a:srgbClr val="0070C0"/>
                </a:solidFill>
                <a:latin typeface="微軟正黑體" panose="020B0604030504040204" pitchFamily="34" charset="-120"/>
                <a:ea typeface="微軟正黑體" panose="020B0604030504040204" pitchFamily="34" charset="-120"/>
              </a:rPr>
            </a:br>
            <a:r>
              <a:rPr lang="en-US" altLang="zh-TW" sz="2000" b="1" dirty="0" smtClean="0">
                <a:latin typeface="微軟正黑體" panose="020B0604030504040204" pitchFamily="34" charset="-120"/>
                <a:ea typeface="微軟正黑體" panose="020B0604030504040204" pitchFamily="34" charset="-120"/>
              </a:rPr>
              <a:t>— develop children</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000" b="1" dirty="0" smtClean="0">
                <a:latin typeface="微軟正黑體" panose="020B0604030504040204" pitchFamily="34" charset="-120"/>
                <a:ea typeface="微軟正黑體" panose="020B0604030504040204" pitchFamily="34" charset="-120"/>
              </a:rPr>
              <a:t>s critical thinking skills to pursue truth</a:t>
            </a:r>
            <a:endParaRPr lang="zh-HK" altLang="en-US" sz="2400"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75BE346E-38F5-4985-B3E8-E2B287367F33}"/>
              </a:ext>
            </a:extLst>
          </p:cNvPr>
          <p:cNvSpPr>
            <a:spLocks noGrp="1"/>
          </p:cNvSpPr>
          <p:nvPr>
            <p:ph idx="1"/>
          </p:nvPr>
        </p:nvSpPr>
        <p:spPr>
          <a:xfrm>
            <a:off x="480091" y="1110016"/>
            <a:ext cx="7913625" cy="4239191"/>
          </a:xfrm>
        </p:spPr>
        <p:txBody>
          <a:bodyPr>
            <a:normAutofit/>
          </a:bodyPr>
          <a:lstStyle/>
          <a:p>
            <a:pPr marL="0" indent="0">
              <a:buNone/>
            </a:pPr>
            <a:r>
              <a:rPr lang="en-US" altLang="zh-TW" dirty="0" smtClean="0">
                <a:latin typeface="微軟正黑體" panose="020B0604030504040204" pitchFamily="34" charset="-120"/>
                <a:ea typeface="微軟正黑體" panose="020B0604030504040204" pitchFamily="34" charset="-120"/>
              </a:rPr>
              <a:t>Students 'critical </a:t>
            </a:r>
            <a:r>
              <a:rPr lang="en-US" altLang="zh-TW" dirty="0" smtClean="0">
                <a:latin typeface="微軟正黑體" panose="020B0604030504040204" pitchFamily="34" charset="-120"/>
                <a:ea typeface="微軟正黑體" panose="020B0604030504040204" pitchFamily="34" charset="-120"/>
              </a:rPr>
              <a:t>thinking skills cannot be developed immediately. </a:t>
            </a:r>
            <a:r>
              <a:rPr lang="en-US" altLang="zh-TW" dirty="0" smtClean="0">
                <a:latin typeface="微軟正黑體" panose="020B0604030504040204" pitchFamily="34" charset="-120"/>
                <a:ea typeface="微軟正黑體" panose="020B0604030504040204" pitchFamily="34" charset="-120"/>
              </a:rPr>
              <a:t>They are to be developed </a:t>
            </a:r>
            <a:r>
              <a:rPr lang="en-US" altLang="zh-TW" b="1" dirty="0" smtClean="0">
                <a:latin typeface="微軟正黑體" panose="020B0604030504040204" pitchFamily="34" charset="-120"/>
                <a:ea typeface="微軟正黑體" panose="020B0604030504040204" pitchFamily="34" charset="-120"/>
              </a:rPr>
              <a:t>persistently</a:t>
            </a:r>
            <a:r>
              <a:rPr lang="en-US" altLang="zh-TW" dirty="0" smtClean="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Parents should </a:t>
            </a:r>
            <a:r>
              <a:rPr lang="en-US" altLang="zh-TW" dirty="0" smtClean="0">
                <a:latin typeface="微軟正黑體" panose="020B0604030504040204" pitchFamily="34" charset="-120"/>
                <a:ea typeface="微軟正黑體" panose="020B0604030504040204" pitchFamily="34" charset="-120"/>
              </a:rPr>
              <a:t>teach </a:t>
            </a:r>
            <a:r>
              <a:rPr lang="en-US" altLang="zh-TW" dirty="0">
                <a:latin typeface="微軟正黑體" panose="020B0604030504040204" pitchFamily="34" charset="-120"/>
                <a:ea typeface="微軟正黑體" panose="020B0604030504040204" pitchFamily="34" charset="-120"/>
              </a:rPr>
              <a:t>their children to </a:t>
            </a:r>
            <a:r>
              <a:rPr lang="en-US" altLang="zh-TW" dirty="0" smtClean="0">
                <a:latin typeface="微軟正黑體" panose="020B0604030504040204" pitchFamily="34" charset="-120"/>
                <a:ea typeface="微軟正黑體" panose="020B0604030504040204" pitchFamily="34" charset="-120"/>
              </a:rPr>
              <a:t>reflect and take the initiative to find out the truth. Children’s quest for knowledge could be enhanced through different questioning</a:t>
            </a:r>
            <a:r>
              <a:rPr lang="en-US" altLang="zh-TW" dirty="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techniques. The </a:t>
            </a:r>
            <a:r>
              <a:rPr lang="en-US" altLang="zh-TW" dirty="0">
                <a:latin typeface="微軟正黑體" panose="020B0604030504040204" pitchFamily="34" charset="-120"/>
                <a:ea typeface="微軟正黑體" panose="020B0604030504040204" pitchFamily="34" charset="-120"/>
              </a:rPr>
              <a:t>following questions are suggested:</a:t>
            </a:r>
          </a:p>
          <a:p>
            <a:pPr marL="0" indent="0">
              <a:buNone/>
            </a:pPr>
            <a:endParaRPr lang="en-US" altLang="zh-TW" dirty="0">
              <a:latin typeface="微軟正黑體" panose="020B0604030504040204" pitchFamily="34" charset="-120"/>
              <a:ea typeface="微軟正黑體" panose="020B0604030504040204" pitchFamily="34" charset="-120"/>
            </a:endParaRPr>
          </a:p>
        </p:txBody>
      </p:sp>
      <p:sp>
        <p:nvSpPr>
          <p:cNvPr id="4" name="Speech Bubble: Rectangle with Corners Rounded 3">
            <a:extLst>
              <a:ext uri="{FF2B5EF4-FFF2-40B4-BE49-F238E27FC236}">
                <a16:creationId xmlns:a16="http://schemas.microsoft.com/office/drawing/2014/main" id="{A814B41C-F088-4A9F-993D-7BB21ADB232D}"/>
              </a:ext>
            </a:extLst>
          </p:cNvPr>
          <p:cNvSpPr/>
          <p:nvPr/>
        </p:nvSpPr>
        <p:spPr>
          <a:xfrm>
            <a:off x="570275" y="2656886"/>
            <a:ext cx="7924451" cy="682134"/>
          </a:xfrm>
          <a:prstGeom prst="wedgeRoundRectCallout">
            <a:avLst>
              <a:gd name="adj1" fmla="val -47440"/>
              <a:gd name="adj2" fmla="val 10082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Thanks for sending me a meaningful message today !Who sent this to you</a:t>
            </a:r>
            <a:r>
              <a:rPr lang="zh-TW" altLang="en-US" sz="1600" b="1" dirty="0" smtClean="0">
                <a:solidFill>
                  <a:srgbClr val="002060"/>
                </a:solidFill>
                <a:latin typeface="微軟正黑體" panose="020B0604030504040204" pitchFamily="34" charset="-120"/>
                <a:ea typeface="微軟正黑體" panose="020B0604030504040204" pitchFamily="34" charset="-120"/>
              </a:rPr>
              <a:t>？</a:t>
            </a:r>
            <a:endParaRPr lang="en-US" altLang="zh-TW" sz="1600" b="1" dirty="0">
              <a:solidFill>
                <a:srgbClr val="002060"/>
              </a:solidFill>
              <a:latin typeface="微軟正黑體" panose="020B0604030504040204" pitchFamily="34" charset="-120"/>
              <a:ea typeface="微軟正黑體" panose="020B0604030504040204" pitchFamily="34" charset="-120"/>
            </a:endParaRPr>
          </a:p>
          <a:p>
            <a:pPr algn="ctr"/>
            <a:r>
              <a:rPr lang="zh-TW" altLang="en-US" sz="1600" dirty="0">
                <a:solidFill>
                  <a:srgbClr val="002060"/>
                </a:solidFill>
                <a:latin typeface="微軟正黑體" panose="020B0604030504040204" pitchFamily="34" charset="-120"/>
                <a:ea typeface="微軟正黑體" panose="020B0604030504040204" pitchFamily="34" charset="-120"/>
              </a:rPr>
              <a:t> </a:t>
            </a:r>
            <a:r>
              <a:rPr lang="en-US" altLang="zh-TW" sz="1600" dirty="0" smtClean="0">
                <a:solidFill>
                  <a:srgbClr val="002060"/>
                </a:solidFill>
                <a:latin typeface="微軟正黑體" panose="020B0604030504040204" pitchFamily="34" charset="-120"/>
                <a:ea typeface="微軟正黑體" panose="020B0604030504040204" pitchFamily="34" charset="-120"/>
              </a:rPr>
              <a:t>(</a:t>
            </a:r>
            <a:r>
              <a:rPr lang="en-US" altLang="zh-TW" sz="1600" dirty="0" err="1" smtClean="0">
                <a:solidFill>
                  <a:srgbClr val="002060"/>
                </a:solidFill>
                <a:latin typeface="微軟正黑體" panose="020B0604030504040204" pitchFamily="34" charset="-120"/>
                <a:ea typeface="微軟正黑體" panose="020B0604030504040204" pitchFamily="34" charset="-120"/>
              </a:rPr>
              <a:t>Note﹕Try</a:t>
            </a:r>
            <a:r>
              <a:rPr lang="en-US" altLang="zh-TW" sz="1600" dirty="0" smtClean="0">
                <a:solidFill>
                  <a:srgbClr val="002060"/>
                </a:solidFill>
                <a:latin typeface="微軟正黑體" panose="020B0604030504040204" pitchFamily="34" charset="-120"/>
                <a:ea typeface="微軟正黑體" panose="020B0604030504040204" pitchFamily="34" charset="-120"/>
              </a:rPr>
              <a:t> to understand the information and background of the sender)</a:t>
            </a:r>
            <a:endParaRPr lang="en-US" altLang="zh-TW" sz="1600" dirty="0">
              <a:solidFill>
                <a:srgbClr val="002060"/>
              </a:solidFill>
              <a:latin typeface="微軟正黑體" panose="020B0604030504040204" pitchFamily="34" charset="-120"/>
              <a:ea typeface="微軟正黑體" panose="020B0604030504040204" pitchFamily="34" charset="-120"/>
            </a:endParaRPr>
          </a:p>
        </p:txBody>
      </p:sp>
      <p:sp>
        <p:nvSpPr>
          <p:cNvPr id="7" name="Speech Bubble: Rectangle with Corners Rounded 6">
            <a:extLst>
              <a:ext uri="{FF2B5EF4-FFF2-40B4-BE49-F238E27FC236}">
                <a16:creationId xmlns:a16="http://schemas.microsoft.com/office/drawing/2014/main" id="{C77CF476-BA80-4512-9569-917DB85C18A7}"/>
              </a:ext>
            </a:extLst>
          </p:cNvPr>
          <p:cNvSpPr/>
          <p:nvPr/>
        </p:nvSpPr>
        <p:spPr>
          <a:xfrm>
            <a:off x="673331" y="3797416"/>
            <a:ext cx="7821395" cy="824459"/>
          </a:xfrm>
          <a:prstGeom prst="wedgeRoundRectCallout">
            <a:avLst>
              <a:gd name="adj1" fmla="val -43370"/>
              <a:gd name="adj2" fmla="val 9415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The content involves some medical </a:t>
            </a:r>
            <a:r>
              <a:rPr lang="en-US" altLang="zh-TW" sz="1600" b="1" dirty="0" smtClean="0">
                <a:solidFill>
                  <a:srgbClr val="002060"/>
                </a:solidFill>
                <a:latin typeface="微軟正黑體" panose="020B0604030504040204" pitchFamily="34" charset="-120"/>
                <a:ea typeface="微軟正黑體" panose="020B0604030504040204" pitchFamily="34" charset="-120"/>
              </a:rPr>
              <a:t>knowledge. Is </a:t>
            </a:r>
            <a:r>
              <a:rPr lang="en-US" altLang="zh-TW" sz="1600" b="1" dirty="0" smtClean="0">
                <a:solidFill>
                  <a:srgbClr val="002060"/>
                </a:solidFill>
                <a:latin typeface="微軟正黑體" panose="020B0604030504040204" pitchFamily="34" charset="-120"/>
                <a:ea typeface="微軟正黑體" panose="020B0604030504040204" pitchFamily="34" charset="-120"/>
              </a:rPr>
              <a:t>the argument supported by any source, relevant report or literature? </a:t>
            </a:r>
          </a:p>
          <a:p>
            <a:pPr algn="ctr"/>
            <a:r>
              <a:rPr lang="en-US" altLang="zh-TW" sz="1600" dirty="0" smtClean="0">
                <a:solidFill>
                  <a:srgbClr val="002060"/>
                </a:solidFill>
                <a:latin typeface="微軟正黑體" panose="020B0604030504040204" pitchFamily="34" charset="-120"/>
                <a:ea typeface="微軟正黑體" panose="020B0604030504040204" pitchFamily="34" charset="-120"/>
              </a:rPr>
              <a:t>(Note: Encourage them to find out the source of information)</a:t>
            </a:r>
            <a:endParaRPr lang="en-US" altLang="zh-TW" sz="1600" dirty="0">
              <a:solidFill>
                <a:srgbClr val="002060"/>
              </a:solidFill>
              <a:latin typeface="微軟正黑體" panose="020B0604030504040204" pitchFamily="34" charset="-120"/>
              <a:ea typeface="微軟正黑體" panose="020B0604030504040204" pitchFamily="34" charset="-120"/>
            </a:endParaRPr>
          </a:p>
        </p:txBody>
      </p:sp>
      <p:sp>
        <p:nvSpPr>
          <p:cNvPr id="9" name="Speech Bubble: Rectangle with Corners Rounded 8">
            <a:extLst>
              <a:ext uri="{FF2B5EF4-FFF2-40B4-BE49-F238E27FC236}">
                <a16:creationId xmlns:a16="http://schemas.microsoft.com/office/drawing/2014/main" id="{2855DD13-4602-4CD2-9ADE-7D14E4F66552}"/>
              </a:ext>
            </a:extLst>
          </p:cNvPr>
          <p:cNvSpPr/>
          <p:nvPr/>
        </p:nvSpPr>
        <p:spPr>
          <a:xfrm>
            <a:off x="1546168" y="5031515"/>
            <a:ext cx="7202722" cy="1045862"/>
          </a:xfrm>
          <a:prstGeom prst="wedgeRoundRectCallout">
            <a:avLst>
              <a:gd name="adj1" fmla="val 48940"/>
              <a:gd name="adj2" fmla="val 94159"/>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500" b="1" dirty="0" smtClean="0">
                <a:solidFill>
                  <a:srgbClr val="002060"/>
                </a:solidFill>
                <a:latin typeface="微軟正黑體" panose="020B0604030504040204" pitchFamily="34" charset="-120"/>
                <a:ea typeface="微軟正黑體" panose="020B0604030504040204" pitchFamily="34" charset="-120"/>
              </a:rPr>
              <a:t>I just browse the Government website. It was clarified that there </a:t>
            </a:r>
            <a:r>
              <a:rPr lang="en-US" altLang="zh-TW" sz="1500" b="1" dirty="0" smtClean="0">
                <a:solidFill>
                  <a:srgbClr val="002060"/>
                </a:solidFill>
                <a:latin typeface="微軟正黑體" panose="020B0604030504040204" pitchFamily="34" charset="-120"/>
                <a:ea typeface="微軟正黑體" panose="020B0604030504040204" pitchFamily="34" charset="-120"/>
              </a:rPr>
              <a:t>is no shortage </a:t>
            </a:r>
            <a:r>
              <a:rPr lang="en-US" altLang="zh-TW" sz="1500" b="1" dirty="0" smtClean="0">
                <a:solidFill>
                  <a:srgbClr val="002060"/>
                </a:solidFill>
                <a:latin typeface="微軟正黑體" panose="020B0604030504040204" pitchFamily="34" charset="-120"/>
                <a:ea typeface="微軟正黑體" panose="020B0604030504040204" pitchFamily="34" charset="-120"/>
              </a:rPr>
              <a:t>of goods. Would you like to have a look at the website?         </a:t>
            </a:r>
            <a:r>
              <a:rPr lang="en-US" altLang="zh-TW" sz="1500" dirty="0" smtClean="0">
                <a:solidFill>
                  <a:srgbClr val="002060"/>
                </a:solidFill>
                <a:latin typeface="微軟正黑體" panose="020B0604030504040204" pitchFamily="34" charset="-120"/>
                <a:ea typeface="微軟正黑體" panose="020B0604030504040204" pitchFamily="34" charset="-120"/>
              </a:rPr>
              <a:t>(Note: Encourage children to cite relevant information from reliable websites)</a:t>
            </a:r>
            <a:endParaRPr lang="en-US" altLang="zh-TW" sz="1500" dirty="0">
              <a:solidFill>
                <a:srgbClr val="002060"/>
              </a:solidFill>
              <a:latin typeface="微軟正黑體" panose="020B0604030504040204" pitchFamily="34" charset="-120"/>
              <a:ea typeface="微軟正黑體" panose="020B0604030504040204" pitchFamily="34" charset="-120"/>
            </a:endParaRPr>
          </a:p>
        </p:txBody>
      </p:sp>
      <p:pic>
        <p:nvPicPr>
          <p:cNvPr id="6" name="Graphic 5" descr="Family with two children">
            <a:extLst>
              <a:ext uri="{FF2B5EF4-FFF2-40B4-BE49-F238E27FC236}">
                <a16:creationId xmlns:a16="http://schemas.microsoft.com/office/drawing/2014/main" id="{92A36BB5-353E-4B27-9B41-28276AABF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27798" y="5022272"/>
            <a:ext cx="1570664" cy="1570664"/>
          </a:xfrm>
          <a:prstGeom prst="rect">
            <a:avLst/>
          </a:prstGeom>
        </p:spPr>
      </p:pic>
    </p:spTree>
    <p:extLst>
      <p:ext uri="{BB962C8B-B14F-4D97-AF65-F5344CB8AC3E}">
        <p14:creationId xmlns:p14="http://schemas.microsoft.com/office/powerpoint/2010/main" val="205844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F47D-3A2B-44D7-99C2-7F333D5975C7}"/>
              </a:ext>
            </a:extLst>
          </p:cNvPr>
          <p:cNvSpPr>
            <a:spLocks noGrp="1"/>
          </p:cNvSpPr>
          <p:nvPr>
            <p:ph type="title"/>
          </p:nvPr>
        </p:nvSpPr>
        <p:spPr>
          <a:xfrm>
            <a:off x="497001" y="573503"/>
            <a:ext cx="7316393" cy="1371600"/>
          </a:xfrm>
        </p:spPr>
        <p:txBody>
          <a:bodyPr>
            <a:noAutofit/>
          </a:bodyPr>
          <a:lstStyle/>
          <a:p>
            <a:r>
              <a:rPr lang="en-US" altLang="zh-TW" sz="2800" b="1" dirty="0">
                <a:latin typeface="微軟正黑體" panose="020B0604030504040204" pitchFamily="34" charset="-120"/>
                <a:ea typeface="微軟正黑體" panose="020B0604030504040204" pitchFamily="34" charset="-120"/>
              </a:rPr>
              <a:t>3.3. </a:t>
            </a:r>
            <a:r>
              <a:rPr lang="en-US" altLang="zh-TW" sz="2800" b="1" dirty="0" smtClean="0">
                <a:solidFill>
                  <a:srgbClr val="0070C0"/>
                </a:solidFill>
                <a:latin typeface="微軟正黑體" panose="020B0604030504040204" pitchFamily="34" charset="-120"/>
                <a:ea typeface="微軟正黑體" panose="020B0604030504040204" pitchFamily="34" charset="-120"/>
              </a:rPr>
              <a:t>“Love </a:t>
            </a:r>
            <a:r>
              <a:rPr lang="en-US" altLang="zh-TW" sz="2800" b="1" dirty="0">
                <a:solidFill>
                  <a:srgbClr val="0070C0"/>
                </a:solidFill>
                <a:latin typeface="微軟正黑體" panose="020B0604030504040204" pitchFamily="34" charset="-120"/>
                <a:ea typeface="微軟正黑體" panose="020B0604030504040204" pitchFamily="34" charset="-120"/>
              </a:rPr>
              <a:t>well</a:t>
            </a:r>
            <a:r>
              <a:rPr lang="en-US" altLang="zh-TW" sz="2800" b="1" dirty="0" smtClean="0">
                <a:solidFill>
                  <a:srgbClr val="0070C0"/>
                </a:solidFill>
                <a:latin typeface="微軟正黑體" panose="020B0604030504040204" pitchFamily="34" charset="-120"/>
                <a:ea typeface="微軟正黑體" panose="020B0604030504040204" pitchFamily="34" charset="-120"/>
              </a:rPr>
              <a:t>, whip </a:t>
            </a:r>
            <a:r>
              <a:rPr lang="en-US" altLang="zh-TW" sz="2800" b="1" dirty="0">
                <a:solidFill>
                  <a:srgbClr val="0070C0"/>
                </a:solidFill>
                <a:latin typeface="微軟正黑體" panose="020B0604030504040204" pitchFamily="34" charset="-120"/>
                <a:ea typeface="微軟正黑體" panose="020B0604030504040204" pitchFamily="34" charset="-120"/>
              </a:rPr>
              <a:t>well</a:t>
            </a:r>
            <a:r>
              <a:rPr lang="en-US" altLang="zh-TW" sz="2800" b="1" dirty="0" smtClean="0">
                <a:solidFill>
                  <a:srgbClr val="0070C0"/>
                </a:solidFill>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
            </a:r>
            <a:br>
              <a:rPr lang="en-US" altLang="zh-TW" sz="2800" b="1" dirty="0">
                <a:latin typeface="微軟正黑體" panose="020B0604030504040204" pitchFamily="34" charset="-120"/>
                <a:ea typeface="微軟正黑體" panose="020B0604030504040204" pitchFamily="34" charset="-120"/>
              </a:rPr>
            </a:br>
            <a:r>
              <a:rPr lang="en-US" altLang="zh-TW" sz="2400" b="1" dirty="0" smtClean="0">
                <a:latin typeface="微軟正黑體" panose="020B0604030504040204" pitchFamily="34" charset="-120"/>
                <a:ea typeface="微軟正黑體" panose="020B0604030504040204" pitchFamily="34" charset="-120"/>
              </a:rPr>
              <a:t>— let children understand the consequence of sending false information</a:t>
            </a:r>
            <a:endParaRPr lang="zh-HK" altLang="en-US" sz="2400" b="1"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39AB278C-6D16-487B-992B-E4FF2A9220CC}"/>
              </a:ext>
            </a:extLst>
          </p:cNvPr>
          <p:cNvSpPr>
            <a:spLocks noGrp="1"/>
          </p:cNvSpPr>
          <p:nvPr>
            <p:ph idx="1"/>
          </p:nvPr>
        </p:nvSpPr>
        <p:spPr>
          <a:xfrm>
            <a:off x="497001" y="2157413"/>
            <a:ext cx="8175397" cy="5057774"/>
          </a:xfrm>
        </p:spPr>
        <p:txBody>
          <a:bodyPr>
            <a:normAutofit/>
          </a:bodyPr>
          <a:lstStyle/>
          <a:p>
            <a:pPr>
              <a:lnSpc>
                <a:spcPct val="90000"/>
              </a:lnSpc>
              <a:buFont typeface="Wingdings" panose="05000000000000000000" pitchFamily="2" charset="2"/>
              <a:buChar char="u"/>
            </a:pPr>
            <a:r>
              <a:rPr lang="en-US" altLang="zh-TW" dirty="0" smtClean="0">
                <a:latin typeface="微軟正黑體" panose="020B0604030504040204" pitchFamily="34" charset="-120"/>
                <a:ea typeface="微軟正黑體" panose="020B0604030504040204" pitchFamily="34" charset="-120"/>
              </a:rPr>
              <a:t>Except the recipients </a:t>
            </a:r>
            <a:r>
              <a:rPr lang="en-US" altLang="zh-TW" dirty="0">
                <a:latin typeface="微軟正黑體" panose="020B0604030504040204" pitchFamily="34" charset="-120"/>
                <a:ea typeface="微軟正黑體" panose="020B0604030504040204" pitchFamily="34" charset="-120"/>
              </a:rPr>
              <a:t>of </a:t>
            </a:r>
            <a:r>
              <a:rPr lang="en-US" altLang="zh-TW" dirty="0" smtClean="0">
                <a:latin typeface="微軟正黑體" panose="020B0604030504040204" pitchFamily="34" charset="-120"/>
                <a:ea typeface="微軟正黑體" panose="020B0604030504040204" pitchFamily="34" charset="-120"/>
              </a:rPr>
              <a:t>information from the Internet, </a:t>
            </a:r>
            <a:r>
              <a:rPr lang="en-US" altLang="zh-TW" dirty="0">
                <a:latin typeface="微軟正黑體" panose="020B0604030504040204" pitchFamily="34" charset="-120"/>
                <a:ea typeface="微軟正黑體" panose="020B0604030504040204" pitchFamily="34" charset="-120"/>
              </a:rPr>
              <a:t>children can also be the </a:t>
            </a:r>
            <a:r>
              <a:rPr lang="en-US" altLang="zh-TW" dirty="0" smtClean="0">
                <a:latin typeface="微軟正黑體" panose="020B0604030504040204" pitchFamily="34" charset="-120"/>
                <a:ea typeface="微軟正黑體" panose="020B0604030504040204" pitchFamily="34" charset="-120"/>
              </a:rPr>
              <a:t>creators </a:t>
            </a:r>
            <a:r>
              <a:rPr lang="en-US" altLang="zh-TW" dirty="0">
                <a:latin typeface="微軟正黑體" panose="020B0604030504040204" pitchFamily="34" charset="-120"/>
                <a:ea typeface="微軟正黑體" panose="020B0604030504040204" pitchFamily="34" charset="-120"/>
              </a:rPr>
              <a:t>and transmitters of </a:t>
            </a:r>
            <a:r>
              <a:rPr lang="en-US" altLang="zh-TW" dirty="0" smtClean="0">
                <a:latin typeface="微軟正黑體" panose="020B0604030504040204" pitchFamily="34" charset="-120"/>
                <a:ea typeface="微軟正黑體" panose="020B0604030504040204" pitchFamily="34" charset="-120"/>
              </a:rPr>
              <a:t>information</a:t>
            </a:r>
            <a:r>
              <a:rPr lang="en-US" altLang="zh-TW" dirty="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Parents should teach them how to </a:t>
            </a:r>
            <a:r>
              <a:rPr lang="en-US" altLang="zh-TW" dirty="0" err="1" smtClean="0">
                <a:latin typeface="微軟正黑體" panose="020B0604030504040204" pitchFamily="34" charset="-120"/>
                <a:ea typeface="微軟正黑體" panose="020B0604030504040204" pitchFamily="34" charset="-120"/>
              </a:rPr>
              <a:t>analyse</a:t>
            </a:r>
            <a:r>
              <a:rPr lang="en-US" altLang="zh-TW" dirty="0" smtClean="0">
                <a:latin typeface="微軟正黑體" panose="020B0604030504040204" pitchFamily="34" charset="-120"/>
                <a:ea typeface="微軟正黑體" panose="020B0604030504040204" pitchFamily="34" charset="-120"/>
              </a:rPr>
              <a:t> information, and also help them </a:t>
            </a:r>
            <a:r>
              <a:rPr lang="en-US" altLang="zh-TW" b="1" dirty="0" smtClean="0">
                <a:solidFill>
                  <a:srgbClr val="0070C0"/>
                </a:solidFill>
                <a:latin typeface="微軟正黑體" panose="020B0604030504040204" pitchFamily="34" charset="-120"/>
                <a:ea typeface="微軟正黑體" panose="020B0604030504040204" pitchFamily="34" charset="-120"/>
              </a:rPr>
              <a:t>develop proper and responsible attitudes when they handle information</a:t>
            </a:r>
            <a:r>
              <a:rPr lang="en-US" altLang="zh-TW" dirty="0" smtClean="0">
                <a:latin typeface="微軟正黑體" panose="020B0604030504040204" pitchFamily="34" charset="-120"/>
                <a:ea typeface="微軟正黑體" panose="020B0604030504040204" pitchFamily="34" charset="-120"/>
              </a:rPr>
              <a:t>. </a:t>
            </a:r>
          </a:p>
          <a:p>
            <a:pPr>
              <a:lnSpc>
                <a:spcPct val="90000"/>
              </a:lnSpc>
              <a:buFont typeface="Wingdings" panose="05000000000000000000" pitchFamily="2" charset="2"/>
              <a:buChar char="u"/>
            </a:pPr>
            <a:r>
              <a:rPr lang="en-US" altLang="zh-TW" dirty="0" smtClean="0">
                <a:latin typeface="微軟正黑體" panose="020B0604030504040204" pitchFamily="34" charset="-120"/>
                <a:ea typeface="微軟正黑體" panose="020B0604030504040204" pitchFamily="34" charset="-120"/>
              </a:rPr>
              <a:t>If you find that your children spread false information, stop the inappropriate </a:t>
            </a:r>
            <a:r>
              <a:rPr lang="en-US" altLang="zh-TW" dirty="0" err="1" smtClean="0">
                <a:latin typeface="微軟正黑體" panose="020B0604030504040204" pitchFamily="34" charset="-120"/>
                <a:ea typeface="微軟正黑體" panose="020B0604030504040204" pitchFamily="34" charset="-120"/>
              </a:rPr>
              <a:t>behaviours</a:t>
            </a:r>
            <a:r>
              <a:rPr lang="en-US" altLang="zh-TW" dirty="0" smtClean="0">
                <a:latin typeface="微軟正黑體" panose="020B0604030504040204" pitchFamily="34" charset="-120"/>
                <a:ea typeface="微軟正黑體" panose="020B0604030504040204" pitchFamily="34" charset="-120"/>
              </a:rPr>
              <a:t> as early as possible. </a:t>
            </a:r>
            <a:endParaRPr lang="en-US" altLang="zh-TW"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en-US" altLang="zh-TW" dirty="0" smtClean="0">
                <a:latin typeface="微軟正黑體" panose="020B0604030504040204" pitchFamily="34" charset="-120"/>
                <a:ea typeface="微軟正黑體" panose="020B0604030504040204" pitchFamily="34" charset="-120"/>
              </a:rPr>
              <a:t>Parents </a:t>
            </a:r>
            <a:r>
              <a:rPr lang="en-US" altLang="zh-TW" dirty="0">
                <a:latin typeface="微軟正黑體" panose="020B0604030504040204" pitchFamily="34" charset="-120"/>
                <a:ea typeface="微軟正黑體" panose="020B0604030504040204" pitchFamily="34" charset="-120"/>
              </a:rPr>
              <a:t>should </a:t>
            </a:r>
            <a:r>
              <a:rPr lang="en-US" altLang="zh-TW" b="1" dirty="0">
                <a:solidFill>
                  <a:srgbClr val="0070C0"/>
                </a:solidFill>
                <a:latin typeface="微軟正黑體" panose="020B0604030504040204" pitchFamily="34" charset="-120"/>
                <a:ea typeface="微軟正黑體" panose="020B0604030504040204" pitchFamily="34" charset="-120"/>
              </a:rPr>
              <a:t>let their children know that they must be responsible for their </a:t>
            </a:r>
            <a:r>
              <a:rPr lang="en-US" altLang="zh-TW" b="1" dirty="0" err="1" smtClean="0">
                <a:solidFill>
                  <a:srgbClr val="0070C0"/>
                </a:solidFill>
                <a:latin typeface="微軟正黑體" panose="020B0604030504040204" pitchFamily="34" charset="-120"/>
                <a:ea typeface="微軟正黑體" panose="020B0604030504040204" pitchFamily="34" charset="-120"/>
              </a:rPr>
              <a:t>behaviours</a:t>
            </a:r>
            <a:r>
              <a:rPr lang="en-US" altLang="zh-TW" dirty="0" smtClean="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and avoid becoming </a:t>
            </a:r>
            <a:r>
              <a:rPr lang="en-US" altLang="zh-TW" dirty="0" smtClean="0">
                <a:latin typeface="微軟正黑體" panose="020B0604030504040204" pitchFamily="34" charset="-120"/>
                <a:ea typeface="微軟正黑體" panose="020B0604030504040204" pitchFamily="34" charset="-120"/>
              </a:rPr>
              <a:t>the </a:t>
            </a:r>
            <a:r>
              <a:rPr lang="en-US" altLang="zh-TW" dirty="0" err="1" smtClean="0">
                <a:latin typeface="微軟正黑體" panose="020B0604030504040204" pitchFamily="34" charset="-120"/>
                <a:ea typeface="微軟正黑體" panose="020B0604030504040204" pitchFamily="34" charset="-120"/>
              </a:rPr>
              <a:t>rumour</a:t>
            </a:r>
            <a:r>
              <a:rPr lang="en-US" altLang="zh-TW" dirty="0" smtClean="0">
                <a:latin typeface="微軟正黑體" panose="020B0604030504040204" pitchFamily="34" charset="-120"/>
                <a:ea typeface="微軟正黑體" panose="020B0604030504040204" pitchFamily="34" charset="-120"/>
              </a:rPr>
              <a:t> mongers </a:t>
            </a:r>
            <a:r>
              <a:rPr lang="en-US" altLang="zh-TW" dirty="0">
                <a:latin typeface="微軟正黑體" panose="020B0604030504040204" pitchFamily="34" charset="-120"/>
                <a:ea typeface="微軟正黑體" panose="020B0604030504040204" pitchFamily="34" charset="-120"/>
              </a:rPr>
              <a:t>of </a:t>
            </a:r>
            <a:r>
              <a:rPr lang="en-US" altLang="zh-TW" dirty="0" smtClean="0">
                <a:latin typeface="微軟正黑體" panose="020B0604030504040204" pitchFamily="34" charset="-120"/>
                <a:ea typeface="微軟正黑體" panose="020B0604030504040204" pitchFamily="34" charset="-120"/>
              </a:rPr>
              <a:t>false information and breaking the law.</a:t>
            </a:r>
          </a:p>
          <a:p>
            <a:pPr marL="0" indent="0">
              <a:lnSpc>
                <a:spcPts val="1300"/>
              </a:lnSpc>
              <a:buNone/>
            </a:pPr>
            <a:endParaRPr lang="en-US" altLang="zh-TW" sz="1600" dirty="0" smtClean="0">
              <a:latin typeface="微軟正黑體" panose="020B0604030504040204" pitchFamily="34" charset="-120"/>
              <a:ea typeface="微軟正黑體" panose="020B0604030504040204" pitchFamily="34" charset="-120"/>
            </a:endParaRPr>
          </a:p>
          <a:p>
            <a:pPr marL="0" indent="0">
              <a:lnSpc>
                <a:spcPts val="1300"/>
              </a:lnSpc>
              <a:buNone/>
            </a:pPr>
            <a:r>
              <a:rPr lang="en-US" altLang="zh-TW" sz="1600" dirty="0" smtClean="0">
                <a:latin typeface="微軟正黑體" panose="020B0604030504040204" pitchFamily="34" charset="-120"/>
                <a:ea typeface="微軟正黑體" panose="020B0604030504040204" pitchFamily="34" charset="-120"/>
              </a:rPr>
              <a:t>Relevant news/ information:</a:t>
            </a:r>
          </a:p>
          <a:p>
            <a:pPr marL="0" indent="0">
              <a:lnSpc>
                <a:spcPts val="1300"/>
              </a:lnSpc>
              <a:buNone/>
            </a:pP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造謠者被捕！發放某商場有多名員工發燒的假消息</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rPr>
              <a:t>2020</a:t>
            </a:r>
            <a:r>
              <a:rPr lang="zh-TW" altLang="en-US" sz="1600" dirty="0">
                <a:latin typeface="微軟正黑體" panose="020B0604030504040204" pitchFamily="34" charset="-120"/>
                <a:ea typeface="微軟正黑體" panose="020B0604030504040204" pitchFamily="34" charset="-120"/>
              </a:rPr>
              <a:t>年</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月</a:t>
            </a:r>
            <a:r>
              <a:rPr lang="en-US" altLang="zh-TW" sz="1600" dirty="0">
                <a:latin typeface="微軟正黑體" panose="020B0604030504040204" pitchFamily="34" charset="-120"/>
                <a:ea typeface="微軟正黑體" panose="020B0604030504040204" pitchFamily="34" charset="-120"/>
              </a:rPr>
              <a:t>4</a:t>
            </a:r>
            <a:r>
              <a:rPr lang="zh-TW" altLang="en-US" sz="1600" dirty="0">
                <a:latin typeface="微軟正黑體" panose="020B0604030504040204" pitchFamily="34" charset="-120"/>
                <a:ea typeface="微軟正黑體" panose="020B0604030504040204" pitchFamily="34" charset="-120"/>
              </a:rPr>
              <a:t>日</a:t>
            </a:r>
            <a:r>
              <a:rPr lang="zh-TW" altLang="en-US" sz="1600" b="1" dirty="0">
                <a:latin typeface="微軟正黑體" panose="020B0604030504040204" pitchFamily="34" charset="-120"/>
                <a:ea typeface="微軟正黑體" panose="020B0604030504040204" pitchFamily="34" charset="-120"/>
              </a:rPr>
              <a:t>。</a:t>
            </a:r>
            <a:r>
              <a:rPr lang="en-US" altLang="zh-HK" sz="1600" dirty="0">
                <a:latin typeface="微軟正黑體" panose="020B0604030504040204" pitchFamily="34" charset="-120"/>
                <a:ea typeface="微軟正黑體" panose="020B0604030504040204" pitchFamily="34" charset="-120"/>
              </a:rPr>
              <a:t> </a:t>
            </a:r>
            <a:r>
              <a:rPr lang="zh-TW" altLang="en-US" sz="1600" dirty="0">
                <a:latin typeface="微軟正黑體" panose="020B0604030504040204" pitchFamily="34" charset="-120"/>
                <a:ea typeface="微軟正黑體" panose="020B0604030504040204" pitchFamily="34" charset="-120"/>
              </a:rPr>
              <a:t>取自</a:t>
            </a:r>
            <a:endParaRPr lang="en-US" altLang="zh-HK" sz="1600" dirty="0">
              <a:latin typeface="微軟正黑體" panose="020B0604030504040204" pitchFamily="34" charset="-120"/>
              <a:ea typeface="微軟正黑體" panose="020B0604030504040204" pitchFamily="34" charset="-120"/>
            </a:endParaRPr>
          </a:p>
          <a:p>
            <a:pPr marL="0" indent="0">
              <a:lnSpc>
                <a:spcPts val="1300"/>
              </a:lnSpc>
              <a:buNone/>
            </a:pPr>
            <a:r>
              <a:rPr lang="en-US" altLang="zh-HK" sz="1600" dirty="0">
                <a:latin typeface="微軟正黑體" panose="020B0604030504040204" pitchFamily="34" charset="-120"/>
                <a:ea typeface="微軟正黑體" panose="020B0604030504040204" pitchFamily="34" charset="-120"/>
                <a:hlinkClick r:id="rId2"/>
              </a:rPr>
              <a:t>https://twitter.com/hkpoliceforce/status/1224631797134188544</a:t>
            </a:r>
            <a:endParaRPr lang="en-US" altLang="zh-HK" sz="1600"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2000" dirty="0">
              <a:latin typeface="微軟正黑體" panose="020B0604030504040204" pitchFamily="34" charset="-120"/>
              <a:ea typeface="微軟正黑體" panose="020B0604030504040204" pitchFamily="34" charset="-120"/>
            </a:endParaRPr>
          </a:p>
          <a:p>
            <a:pPr>
              <a:lnSpc>
                <a:spcPct val="90000"/>
              </a:lnSpc>
            </a:pPr>
            <a:endParaRPr lang="en-US" altLang="zh-TW" dirty="0">
              <a:latin typeface="微軟正黑體" panose="020B0604030504040204" pitchFamily="34" charset="-120"/>
              <a:ea typeface="微軟正黑體" panose="020B0604030504040204" pitchFamily="34" charset="-120"/>
            </a:endParaRPr>
          </a:p>
        </p:txBody>
      </p:sp>
      <p:pic>
        <p:nvPicPr>
          <p:cNvPr id="5" name="Picture 4">
            <a:extLst>
              <a:ext uri="{FF2B5EF4-FFF2-40B4-BE49-F238E27FC236}">
                <a16:creationId xmlns:a16="http://schemas.microsoft.com/office/drawing/2014/main" id="{DB75CB07-361E-4421-90D6-EBEABC09EE5B}"/>
              </a:ext>
            </a:extLst>
          </p:cNvPr>
          <p:cNvPicPr>
            <a:picLocks noChangeAspect="1"/>
          </p:cNvPicPr>
          <p:nvPr/>
        </p:nvPicPr>
        <p:blipFill>
          <a:blip r:embed="rId3"/>
          <a:stretch>
            <a:fillRect/>
          </a:stretch>
        </p:blipFill>
        <p:spPr>
          <a:xfrm>
            <a:off x="7247367" y="277375"/>
            <a:ext cx="1581066" cy="1455418"/>
          </a:xfrm>
          <a:prstGeom prst="ellipse">
            <a:avLst/>
          </a:prstGeom>
          <a:ln>
            <a:noFill/>
          </a:ln>
          <a:effectLst>
            <a:softEdge rad="112500"/>
          </a:effectLst>
        </p:spPr>
      </p:pic>
    </p:spTree>
    <p:extLst>
      <p:ext uri="{BB962C8B-B14F-4D97-AF65-F5344CB8AC3E}">
        <p14:creationId xmlns:p14="http://schemas.microsoft.com/office/powerpoint/2010/main" val="2408855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41721B7-FC97-4011-8168-0257651FD3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39460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C0DFB1-C94D-4F81-81C7-357BCEDF0D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4668" y="237744"/>
            <a:ext cx="5023310" cy="6382512"/>
          </a:xfrm>
          <a:prstGeom prst="rect">
            <a:avLst/>
          </a:prstGeom>
          <a:solidFill>
            <a:schemeClr val="bg2"/>
          </a:solidFill>
          <a:ln w="6350" cap="flat" cmpd="sng" algn="ctr">
            <a:noFill/>
            <a:prstDash val="solid"/>
          </a:ln>
          <a:effectLst>
            <a:softEdge rad="0"/>
          </a:effectLst>
        </p:spPr>
      </p:sp>
      <p:sp>
        <p:nvSpPr>
          <p:cNvPr id="20" name="Rectangle 19">
            <a:extLst>
              <a:ext uri="{FF2B5EF4-FFF2-40B4-BE49-F238E27FC236}">
                <a16:creationId xmlns:a16="http://schemas.microsoft.com/office/drawing/2014/main" id="{4C5FC303-2616-4D84-82EF-FAC82FD6D9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5527" y="374904"/>
            <a:ext cx="4819581"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8F2420C6-9FD2-49E8-9DBC-A3989D8B3477}"/>
              </a:ext>
            </a:extLst>
          </p:cNvPr>
          <p:cNvSpPr>
            <a:spLocks noGrp="1"/>
          </p:cNvSpPr>
          <p:nvPr>
            <p:ph type="title"/>
          </p:nvPr>
        </p:nvSpPr>
        <p:spPr>
          <a:xfrm>
            <a:off x="4228624" y="643464"/>
            <a:ext cx="3567222" cy="889862"/>
          </a:xfrm>
        </p:spPr>
        <p:txBody>
          <a:bodyPr>
            <a:normAutofit/>
          </a:bodyPr>
          <a:lstStyle/>
          <a:p>
            <a:r>
              <a:rPr lang="en-US" altLang="zh-TW" sz="2400" b="1" dirty="0" smtClean="0">
                <a:latin typeface="微軟正黑體" panose="020B0604030504040204" pitchFamily="34" charset="-120"/>
                <a:ea typeface="微軟正黑體" panose="020B0604030504040204" pitchFamily="34" charset="-120"/>
              </a:rPr>
              <a:t>Relevant </a:t>
            </a:r>
            <a:r>
              <a:rPr lang="en-US" altLang="zh-TW" sz="2400" b="1" dirty="0" smtClean="0">
                <a:latin typeface="微軟正黑體" panose="020B0604030504040204" pitchFamily="34" charset="-120"/>
                <a:ea typeface="微軟正黑體" panose="020B0604030504040204" pitchFamily="34" charset="-120"/>
              </a:rPr>
              <a:t>ordinance</a:t>
            </a:r>
            <a:endParaRPr lang="zh-HK" altLang="en-US" sz="2400" b="1"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43A0FE93-4185-49D5-804A-19028ABE04DA}"/>
              </a:ext>
            </a:extLst>
          </p:cNvPr>
          <p:cNvSpPr>
            <a:spLocks noGrp="1"/>
          </p:cNvSpPr>
          <p:nvPr>
            <p:ph idx="1"/>
          </p:nvPr>
        </p:nvSpPr>
        <p:spPr>
          <a:xfrm>
            <a:off x="4233277" y="1443014"/>
            <a:ext cx="4428220" cy="4771521"/>
          </a:xfrm>
        </p:spPr>
        <p:txBody>
          <a:bodyPr>
            <a:normAutofit fontScale="85000" lnSpcReduction="10000"/>
          </a:bodyPr>
          <a:lstStyle/>
          <a:p>
            <a:pPr marL="216000" algn="just">
              <a:lnSpc>
                <a:spcPct val="90000"/>
              </a:lnSpc>
            </a:pPr>
            <a:r>
              <a:rPr lang="en-US" altLang="zh-TW" dirty="0" smtClean="0">
                <a:latin typeface="微軟正黑體" panose="020B0604030504040204" pitchFamily="34" charset="-120"/>
                <a:ea typeface="微軟正黑體" panose="020B0604030504040204" pitchFamily="34" charset="-120"/>
              </a:rPr>
              <a:t>According to </a:t>
            </a:r>
            <a:r>
              <a:rPr lang="en-US" altLang="zh-TW" b="1" dirty="0" smtClean="0">
                <a:solidFill>
                  <a:srgbClr val="0070C0"/>
                </a:solidFill>
                <a:latin typeface="微軟正黑體" panose="020B0604030504040204" pitchFamily="34" charset="-120"/>
                <a:ea typeface="微軟正黑體" panose="020B0604030504040204" pitchFamily="34" charset="-120"/>
              </a:rPr>
              <a:t>Section 20 of the Summary </a:t>
            </a:r>
            <a:r>
              <a:rPr lang="en-US" altLang="zh-TW" b="1" dirty="0">
                <a:solidFill>
                  <a:srgbClr val="0070C0"/>
                </a:solidFill>
                <a:latin typeface="微軟正黑體" panose="020B0604030504040204" pitchFamily="34" charset="-120"/>
                <a:ea typeface="微軟正黑體" panose="020B0604030504040204" pitchFamily="34" charset="-120"/>
              </a:rPr>
              <a:t>Offences </a:t>
            </a:r>
            <a:r>
              <a:rPr lang="en-US" altLang="zh-TW" b="1" dirty="0" smtClean="0">
                <a:solidFill>
                  <a:srgbClr val="0070C0"/>
                </a:solidFill>
                <a:latin typeface="微軟正黑體" panose="020B0604030504040204" pitchFamily="34" charset="-120"/>
                <a:ea typeface="微軟正黑體" panose="020B0604030504040204" pitchFamily="34" charset="-120"/>
              </a:rPr>
              <a:t>Ordinance (Cap</a:t>
            </a:r>
            <a:r>
              <a:rPr lang="en-US" altLang="zh-TW" b="1" dirty="0">
                <a:solidFill>
                  <a:srgbClr val="0070C0"/>
                </a:solidFill>
                <a:latin typeface="微軟正黑體" panose="020B0604030504040204" pitchFamily="34" charset="-120"/>
                <a:ea typeface="微軟正黑體" panose="020B0604030504040204" pitchFamily="34" charset="-120"/>
              </a:rPr>
              <a:t>. </a:t>
            </a:r>
            <a:r>
              <a:rPr lang="en-US" altLang="zh-TW" b="1" dirty="0" smtClean="0">
                <a:solidFill>
                  <a:srgbClr val="0070C0"/>
                </a:solidFill>
                <a:latin typeface="微軟正黑體" panose="020B0604030504040204" pitchFamily="34" charset="-120"/>
                <a:ea typeface="微軟正黑體" panose="020B0604030504040204" pitchFamily="34" charset="-120"/>
              </a:rPr>
              <a:t>228)</a:t>
            </a:r>
            <a:r>
              <a:rPr lang="en-US" altLang="zh-TW" dirty="0" smtClean="0">
                <a:latin typeface="微軟正黑體" panose="020B0604030504040204" pitchFamily="34" charset="-120"/>
                <a:ea typeface="微軟正黑體" panose="020B0604030504040204" pitchFamily="34" charset="-120"/>
              </a:rPr>
              <a:t>, any person who sends any message by telegraph, telephone, wireless telegraphy or wireless telephony  which is grossly offensive or </a:t>
            </a:r>
            <a:r>
              <a:rPr lang="en-US" altLang="zh-TW" dirty="0">
                <a:latin typeface="微軟正黑體" panose="020B0604030504040204" pitchFamily="34" charset="-120"/>
                <a:ea typeface="微軟正黑體" panose="020B0604030504040204" pitchFamily="34" charset="-120"/>
              </a:rPr>
              <a:t>of an indecent, obscene or menacing character; or</a:t>
            </a:r>
          </a:p>
          <a:p>
            <a:pPr marL="216000" algn="just">
              <a:lnSpc>
                <a:spcPct val="90000"/>
              </a:lnSpc>
            </a:pPr>
            <a:r>
              <a:rPr lang="en-US" altLang="zh-TW" dirty="0">
                <a:latin typeface="微軟正黑體" panose="020B0604030504040204" pitchFamily="34" charset="-120"/>
                <a:ea typeface="微軟正黑體" panose="020B0604030504040204" pitchFamily="34" charset="-120"/>
              </a:rPr>
              <a:t>(b)sends by any such means any message, which he knows to be false, for the purpose of causing annoyance, inconvenience or needless anxiety to any other person; or</a:t>
            </a:r>
          </a:p>
          <a:p>
            <a:pPr marL="216000" algn="just">
              <a:lnSpc>
                <a:spcPct val="90000"/>
              </a:lnSpc>
            </a:pPr>
            <a:r>
              <a:rPr lang="en-US" altLang="zh-TW" dirty="0">
                <a:latin typeface="微軟正黑體" panose="020B0604030504040204" pitchFamily="34" charset="-120"/>
                <a:ea typeface="微軟正黑體" panose="020B0604030504040204" pitchFamily="34" charset="-120"/>
              </a:rPr>
              <a:t>(c)persistently makes telephone calls without reasonable cause and for any such purpose as aforesaid</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the offence is punishable by a fine of $1,000 and imprisonment for 2 months. </a:t>
            </a:r>
          </a:p>
          <a:p>
            <a:pPr>
              <a:lnSpc>
                <a:spcPct val="90000"/>
              </a:lnSpc>
            </a:pPr>
            <a:endParaRPr lang="en-US" altLang="zh-HK" dirty="0" smtClean="0">
              <a:latin typeface="微軟正黑體" panose="020B0604030504040204" pitchFamily="34" charset="-120"/>
              <a:ea typeface="微軟正黑體" panose="020B0604030504040204" pitchFamily="34" charset="-120"/>
            </a:endParaRPr>
          </a:p>
          <a:p>
            <a:pPr marL="0" indent="0">
              <a:lnSpc>
                <a:spcPct val="90000"/>
              </a:lnSpc>
              <a:buNone/>
            </a:pPr>
            <a:r>
              <a:rPr lang="en-US" altLang="zh-TW" dirty="0" smtClean="0">
                <a:latin typeface="微軟正黑體" panose="020B0604030504040204" pitchFamily="34" charset="-120"/>
                <a:ea typeface="微軟正黑體" panose="020B0604030504040204" pitchFamily="34" charset="-120"/>
              </a:rPr>
              <a:t>(Source: Hong Kong e-Legislation</a:t>
            </a:r>
          </a:p>
          <a:p>
            <a:pPr marL="0" indent="0">
              <a:lnSpc>
                <a:spcPct val="90000"/>
              </a:lnSpc>
              <a:buNone/>
            </a:pPr>
            <a:r>
              <a:rPr lang="en-US" altLang="zh-HK" dirty="0" smtClean="0">
                <a:latin typeface="微軟正黑體" panose="020B0604030504040204" pitchFamily="34" charset="-120"/>
                <a:ea typeface="微軟正黑體" panose="020B0604030504040204" pitchFamily="34" charset="-120"/>
                <a:hlinkClick r:id="rId2">
                  <a:extLst>
                    <a:ext uri="{A12FA001-AC4F-418D-AE19-62706E023703}">
                      <ahyp:hlinkClr xmlns="" xmlns:ahyp="http://schemas.microsoft.com/office/drawing/2018/hyperlinkcolor" val="tx"/>
                    </a:ext>
                  </a:extLst>
                </a:hlinkClick>
              </a:rPr>
              <a:t>https</a:t>
            </a:r>
            <a:r>
              <a:rPr lang="en-US" altLang="zh-HK" dirty="0">
                <a:latin typeface="微軟正黑體" panose="020B0604030504040204" pitchFamily="34" charset="-120"/>
                <a:ea typeface="微軟正黑體" panose="020B0604030504040204" pitchFamily="34" charset="-120"/>
                <a:hlinkClick r:id="rId2">
                  <a:extLst>
                    <a:ext uri="{A12FA001-AC4F-418D-AE19-62706E023703}">
                      <ahyp:hlinkClr xmlns="" xmlns:ahyp="http://schemas.microsoft.com/office/drawing/2018/hyperlinkcolor" val="tx"/>
                    </a:ext>
                  </a:extLst>
                </a:hlinkClick>
              </a:rPr>
              <a:t>://www.elegislation.gov.hk/hk/cap228!zh-Hant-HK@2017-02-15T00:00:00/s20</a:t>
            </a:r>
            <a:r>
              <a:rPr lang="en-US" altLang="zh-TW" dirty="0">
                <a:latin typeface="微軟正黑體" panose="020B0604030504040204" pitchFamily="34" charset="-120"/>
                <a:ea typeface="微軟正黑體" panose="020B0604030504040204" pitchFamily="34" charset="-120"/>
              </a:rPr>
              <a:t>])</a:t>
            </a:r>
          </a:p>
          <a:p>
            <a:pPr>
              <a:lnSpc>
                <a:spcPct val="90000"/>
              </a:lnSpc>
            </a:pPr>
            <a:endParaRPr lang="zh-HK" altLang="en-US" sz="1100" dirty="0">
              <a:latin typeface="微軟正黑體" panose="020B0604030504040204" pitchFamily="34" charset="-120"/>
              <a:ea typeface="微軟正黑體" panose="020B0604030504040204" pitchFamily="34" charset="-120"/>
            </a:endParaRPr>
          </a:p>
        </p:txBody>
      </p:sp>
      <p:sp>
        <p:nvSpPr>
          <p:cNvPr id="22" name="Rectangle 21">
            <a:extLst>
              <a:ext uri="{FF2B5EF4-FFF2-40B4-BE49-F238E27FC236}">
                <a16:creationId xmlns:a16="http://schemas.microsoft.com/office/drawing/2014/main" id="{55F827E8-CBF9-42D1-885C-D42A3E5010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03" y="643464"/>
            <a:ext cx="2977094"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44A3BA9D-774C-49A8-AEFF-FC1D7621BE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912" y="805445"/>
            <a:ext cx="2712277" cy="5244498"/>
          </a:xfrm>
          <a:prstGeom prst="rect">
            <a:avLst/>
          </a:prstGeom>
          <a:noFill/>
          <a:ln w="6350" cap="sq" cmpd="sng" algn="ctr">
            <a:solidFill>
              <a:schemeClr val="tx1">
                <a:lumMod val="75000"/>
                <a:lumOff val="25000"/>
              </a:schemeClr>
            </a:solidFill>
            <a:prstDash val="solid"/>
            <a:miter lim="800000"/>
          </a:ln>
          <a:effectLst/>
        </p:spPr>
      </p:sp>
      <p:pic>
        <p:nvPicPr>
          <p:cNvPr id="4" name="Picture 3">
            <a:extLst>
              <a:ext uri="{FF2B5EF4-FFF2-40B4-BE49-F238E27FC236}">
                <a16:creationId xmlns:a16="http://schemas.microsoft.com/office/drawing/2014/main" id="{ACFC9013-F5A6-4DBE-9BDE-0185BE9044C0}"/>
              </a:ext>
            </a:extLst>
          </p:cNvPr>
          <p:cNvPicPr>
            <a:picLocks noChangeAspect="1"/>
          </p:cNvPicPr>
          <p:nvPr/>
        </p:nvPicPr>
        <p:blipFill>
          <a:blip r:embed="rId3"/>
          <a:stretch>
            <a:fillRect/>
          </a:stretch>
        </p:blipFill>
        <p:spPr>
          <a:xfrm>
            <a:off x="946560" y="1125485"/>
            <a:ext cx="2044033" cy="2221775"/>
          </a:xfrm>
          <a:prstGeom prst="rect">
            <a:avLst/>
          </a:prstGeom>
        </p:spPr>
      </p:pic>
      <p:pic>
        <p:nvPicPr>
          <p:cNvPr id="6" name="Graphic 5" descr="Handcuffs">
            <a:extLst>
              <a:ext uri="{FF2B5EF4-FFF2-40B4-BE49-F238E27FC236}">
                <a16:creationId xmlns:a16="http://schemas.microsoft.com/office/drawing/2014/main" id="{7B7F3CE8-D797-4533-B226-F5B62EB763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57688" y="3508127"/>
            <a:ext cx="2221776" cy="2221776"/>
          </a:xfrm>
          <a:prstGeom prst="rect">
            <a:avLst/>
          </a:prstGeom>
        </p:spPr>
      </p:pic>
    </p:spTree>
    <p:extLst>
      <p:ext uri="{BB962C8B-B14F-4D97-AF65-F5344CB8AC3E}">
        <p14:creationId xmlns:p14="http://schemas.microsoft.com/office/powerpoint/2010/main" val="334266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A428-A32A-4EA5-B2F3-4E14FFB39C82}"/>
              </a:ext>
            </a:extLst>
          </p:cNvPr>
          <p:cNvSpPr>
            <a:spLocks noGrp="1"/>
          </p:cNvSpPr>
          <p:nvPr>
            <p:ph type="title"/>
          </p:nvPr>
        </p:nvSpPr>
        <p:spPr>
          <a:xfrm>
            <a:off x="413420" y="309600"/>
            <a:ext cx="7877331" cy="1384287"/>
          </a:xfrm>
        </p:spPr>
        <p:txBody>
          <a:bodyPr>
            <a:normAutofit/>
          </a:bodyPr>
          <a:lstStyle/>
          <a:p>
            <a:pPr algn="ctr"/>
            <a:r>
              <a:rPr lang="en-US" altLang="zh-TW" sz="3600" b="1" dirty="0" smtClean="0">
                <a:solidFill>
                  <a:srgbClr val="0070C0"/>
                </a:solidFill>
                <a:latin typeface="微軟正黑體" panose="020B0604030504040204" pitchFamily="34" charset="-120"/>
                <a:ea typeface="微軟正黑體" panose="020B0604030504040204" pitchFamily="34" charset="-120"/>
              </a:rPr>
              <a:t>Suggested sources for reference</a:t>
            </a:r>
            <a:endParaRPr lang="zh-HK" altLang="en-US" sz="3600" b="1" dirty="0">
              <a:solidFill>
                <a:srgbClr val="0070C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11FEA6F2-BA1C-483D-997C-46F3535221E3}"/>
              </a:ext>
            </a:extLst>
          </p:cNvPr>
          <p:cNvSpPr>
            <a:spLocks noGrp="1"/>
          </p:cNvSpPr>
          <p:nvPr>
            <p:ph idx="1"/>
          </p:nvPr>
        </p:nvSpPr>
        <p:spPr>
          <a:xfrm>
            <a:off x="413420" y="1693887"/>
            <a:ext cx="8781222" cy="3700482"/>
          </a:xfrm>
        </p:spPr>
        <p:txBody>
          <a:bodyPr anchor="t">
            <a:normAutofit/>
          </a:bodyPr>
          <a:lstStyle/>
          <a:p>
            <a:pPr>
              <a:lnSpc>
                <a:spcPct val="90000"/>
              </a:lnSpc>
            </a:pP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Census and Statistics Department, the Government of the HKSAR </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2"/>
              </a:rPr>
              <a:t>http</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hlinkClick r:id="rId2"/>
              </a:rPr>
              <a:t>://</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2"/>
              </a:rPr>
              <a:t>www.censtatd.gov.hk/home/index.jsp</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 </a:t>
            </a:r>
            <a:endPar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endPar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Centre for Health Protection, Department of Health,                                      the </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Government of the HKSAR </a:t>
            </a:r>
            <a:r>
              <a:rPr lang="en-US" altLang="zh-HK"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3">
                  <a:extLst>
                    <a:ext uri="{A12FA001-AC4F-418D-AE19-62706E023703}">
                      <ahyp:hlinkClr xmlns="" xmlns:ahyp="http://schemas.microsoft.com/office/drawing/2018/hyperlinkcolor" val="tx"/>
                    </a:ext>
                  </a:extLst>
                </a:hlinkClick>
              </a:rPr>
              <a:t>https</a:t>
            </a:r>
            <a:r>
              <a:rPr lang="en-US" altLang="zh-HK" sz="2000" b="1" dirty="0">
                <a:latin typeface="Times New Roman" panose="02020603050405020304" pitchFamily="18" charset="0"/>
                <a:ea typeface="微軟正黑體" panose="020B0604030504040204" pitchFamily="34" charset="-120"/>
                <a:cs typeface="Times New Roman" panose="02020603050405020304" pitchFamily="18" charset="0"/>
                <a:hlinkClick r:id="rId3">
                  <a:extLst>
                    <a:ext uri="{A12FA001-AC4F-418D-AE19-62706E023703}">
                      <ahyp:hlinkClr xmlns="" xmlns:ahyp="http://schemas.microsoft.com/office/drawing/2018/hyperlinkcolor" val="tx"/>
                    </a:ext>
                  </a:extLst>
                </a:hlinkClick>
              </a:rPr>
              <a:t>://</a:t>
            </a:r>
            <a:r>
              <a:rPr lang="en-US" altLang="zh-HK"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3">
                  <a:extLst>
                    <a:ext uri="{A12FA001-AC4F-418D-AE19-62706E023703}">
                      <ahyp:hlinkClr xmlns="" xmlns:ahyp="http://schemas.microsoft.com/office/drawing/2018/hyperlinkcolor" val="tx"/>
                    </a:ext>
                  </a:extLst>
                </a:hlinkClick>
              </a:rPr>
              <a:t>www.chp.gov.hk/en/index.html</a:t>
            </a:r>
            <a:endParaRPr lang="en-US" altLang="zh-HK" sz="2000" b="1"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endPar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National Bureau of Statistics of China                        </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4"/>
              </a:rPr>
              <a:t>http</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hlinkClick r:id="rId4"/>
              </a:rPr>
              <a:t>://www.stats.gov.cn/english</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4"/>
              </a:rPr>
              <a:t>/</a:t>
            </a:r>
            <a:endPar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endPar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90000"/>
              </a:lnSpc>
            </a:pPr>
            <a:r>
              <a:rPr lang="en-US" altLang="zh-TW" sz="2000" b="1" dirty="0" err="1" smtClean="0">
                <a:latin typeface="Times New Roman" panose="02020603050405020304" pitchFamily="18" charset="0"/>
                <a:ea typeface="微軟正黑體" panose="020B0604030504040204" pitchFamily="34" charset="-120"/>
                <a:cs typeface="Times New Roman" panose="02020603050405020304" pitchFamily="18" charset="0"/>
              </a:rPr>
              <a:t>GovHK</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5"/>
              </a:rPr>
              <a:t>http</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hlinkClick r:id="rId5"/>
              </a:rPr>
              <a:t>://</a:t>
            </a:r>
            <a:r>
              <a:rPr lang="en-US" altLang="zh-TW" sz="2000" b="1" dirty="0" smtClean="0">
                <a:latin typeface="Times New Roman" panose="02020603050405020304" pitchFamily="18" charset="0"/>
                <a:ea typeface="微軟正黑體" panose="020B0604030504040204" pitchFamily="34" charset="-120"/>
                <a:cs typeface="Times New Roman" panose="02020603050405020304" pitchFamily="18" charset="0"/>
                <a:hlinkClick r:id="rId5"/>
              </a:rPr>
              <a:t>www.gov.hk/en/residents</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hlinkClick r:id="rId5"/>
              </a:rPr>
              <a:t>/</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 </a:t>
            </a:r>
          </a:p>
          <a:p>
            <a:pPr>
              <a:lnSpc>
                <a:spcPct val="90000"/>
              </a:lnSpc>
            </a:pPr>
            <a:endParaRPr lang="zh-HK" altLang="en-US" sz="19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7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1160-086D-401D-9144-73A3525AA6A8}"/>
              </a:ext>
            </a:extLst>
          </p:cNvPr>
          <p:cNvSpPr>
            <a:spLocks noGrp="1"/>
          </p:cNvSpPr>
          <p:nvPr>
            <p:ph type="title"/>
          </p:nvPr>
        </p:nvSpPr>
        <p:spPr>
          <a:xfrm>
            <a:off x="873188" y="348469"/>
            <a:ext cx="7680960" cy="840880"/>
          </a:xfrm>
        </p:spPr>
        <p:txBody>
          <a:bodyPr>
            <a:noAutofit/>
          </a:bodyPr>
          <a:lstStyle/>
          <a:p>
            <a:pPr algn="ctr"/>
            <a:r>
              <a:rPr lang="en-US" altLang="zh-TW" sz="2400" b="1" u="sng" dirty="0" smtClean="0">
                <a:latin typeface="微軟正黑體" panose="020B0604030504040204" pitchFamily="34" charset="-120"/>
                <a:ea typeface="微軟正黑體" panose="020B0604030504040204" pitchFamily="34" charset="-120"/>
              </a:rPr>
              <a:t>Conclusion: </a:t>
            </a:r>
            <a:br>
              <a:rPr lang="en-US" altLang="zh-TW" sz="2400" b="1" u="sng" dirty="0" smtClean="0">
                <a:latin typeface="微軟正黑體" panose="020B0604030504040204" pitchFamily="34" charset="-120"/>
                <a:ea typeface="微軟正黑體" panose="020B0604030504040204" pitchFamily="34" charset="-120"/>
              </a:rPr>
            </a:br>
            <a:r>
              <a:rPr lang="en-US" altLang="zh-TW" sz="2400" b="1" u="sng" dirty="0" smtClean="0">
                <a:latin typeface="微軟正黑體" panose="020B0604030504040204" pitchFamily="34" charset="-120"/>
                <a:ea typeface="微軟正黑體" panose="020B0604030504040204" pitchFamily="34" charset="-120"/>
              </a:rPr>
              <a:t>Together, we fight the virus !</a:t>
            </a:r>
            <a:r>
              <a:rPr lang="zh-TW" altLang="en-US" sz="2400" b="1" u="sng" dirty="0" smtClean="0">
                <a:latin typeface="微軟正黑體" panose="020B0604030504040204" pitchFamily="34" charset="-120"/>
                <a:ea typeface="微軟正黑體" panose="020B0604030504040204" pitchFamily="34" charset="-120"/>
              </a:rPr>
              <a:t> </a:t>
            </a:r>
            <a:endParaRPr lang="zh-HK" altLang="en-US" sz="2400" b="1" u="sng"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C59D4422-11F1-4803-BB4D-746487FB8475}"/>
              </a:ext>
            </a:extLst>
          </p:cNvPr>
          <p:cNvSpPr>
            <a:spLocks noGrp="1"/>
          </p:cNvSpPr>
          <p:nvPr>
            <p:ph idx="1"/>
          </p:nvPr>
        </p:nvSpPr>
        <p:spPr>
          <a:xfrm>
            <a:off x="647536" y="2225424"/>
            <a:ext cx="8288646" cy="4282298"/>
          </a:xfrm>
        </p:spPr>
        <p:txBody>
          <a:bodyPr>
            <a:normAutofit/>
          </a:bodyPr>
          <a:lstStyle/>
          <a:p>
            <a:pPr marL="0" indent="0">
              <a:lnSpc>
                <a:spcPct val="90000"/>
              </a:lnSpc>
              <a:buNone/>
            </a:pPr>
            <a:endParaRPr lang="en-US" altLang="zh-TW" sz="1500" b="1" i="1"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1500" b="1" i="1"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b="1" i="1" dirty="0">
              <a:latin typeface="微軟正黑體" panose="020B0604030504040204" pitchFamily="34" charset="-120"/>
              <a:ea typeface="微軟正黑體" panose="020B0604030504040204" pitchFamily="34" charset="-120"/>
            </a:endParaRPr>
          </a:p>
          <a:p>
            <a:pPr marL="0" indent="0">
              <a:lnSpc>
                <a:spcPct val="90000"/>
              </a:lnSpc>
              <a:buNone/>
            </a:pPr>
            <a:r>
              <a:rPr lang="en-US" altLang="zh-TW" sz="1600" b="1" i="1" dirty="0" smtClean="0">
                <a:latin typeface="微軟正黑體" panose="020B0604030504040204" pitchFamily="34" charset="-120"/>
                <a:ea typeface="微軟正黑體" panose="020B0604030504040204" pitchFamily="34" charset="-120"/>
              </a:rPr>
              <a:t>In face of the severe epidemic, parents could:</a:t>
            </a:r>
            <a:endParaRPr lang="en-US" altLang="zh-TW" sz="1600" b="1" i="1"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en-US" altLang="zh-TW" sz="1600" dirty="0" smtClean="0">
                <a:latin typeface="微軟正黑體" panose="020B0604030504040204" pitchFamily="34" charset="-120"/>
                <a:ea typeface="微軟正黑體" panose="020B0604030504040204" pitchFamily="34" charset="-120"/>
              </a:rPr>
              <a:t> </a:t>
            </a:r>
            <a:r>
              <a:rPr lang="en-US" altLang="zh-TW" sz="1600" dirty="0" smtClean="0">
                <a:latin typeface="微軟正黑體" panose="020B0604030504040204" pitchFamily="34" charset="-120"/>
                <a:ea typeface="微軟正黑體" panose="020B0604030504040204" pitchFamily="34" charset="-120"/>
              </a:rPr>
              <a:t>Spend </a:t>
            </a:r>
            <a:r>
              <a:rPr lang="en-US" altLang="zh-TW" sz="1600" dirty="0" smtClean="0">
                <a:latin typeface="微軟正黑體" panose="020B0604030504040204" pitchFamily="34" charset="-120"/>
                <a:ea typeface="微軟正黑體" panose="020B0604030504040204" pitchFamily="34" charset="-120"/>
              </a:rPr>
              <a:t>more time with children, </a:t>
            </a:r>
            <a:r>
              <a:rPr lang="en-US" altLang="zh-TW" sz="1600" b="1" dirty="0" smtClean="0">
                <a:solidFill>
                  <a:srgbClr val="0070C0"/>
                </a:solidFill>
                <a:latin typeface="微軟正黑體" panose="020B0604030504040204" pitchFamily="34" charset="-120"/>
                <a:ea typeface="微軟正黑體" panose="020B0604030504040204" pitchFamily="34" charset="-120"/>
              </a:rPr>
              <a:t>understand their </a:t>
            </a:r>
            <a:r>
              <a:rPr lang="en-US" altLang="zh-TW" sz="1600" b="1" dirty="0" err="1" smtClean="0">
                <a:solidFill>
                  <a:srgbClr val="0070C0"/>
                </a:solidFill>
                <a:latin typeface="微軟正黑體" panose="020B0604030504040204" pitchFamily="34" charset="-120"/>
                <a:ea typeface="微軟正黑體" panose="020B0604030504040204" pitchFamily="34" charset="-120"/>
              </a:rPr>
              <a:t>behaviours</a:t>
            </a:r>
            <a:r>
              <a:rPr lang="en-US" altLang="zh-TW" sz="1600" b="1" dirty="0" smtClean="0">
                <a:solidFill>
                  <a:srgbClr val="0070C0"/>
                </a:solidFill>
                <a:latin typeface="微軟正黑體" panose="020B0604030504040204" pitchFamily="34" charset="-120"/>
                <a:ea typeface="微軟正黑體" panose="020B0604030504040204" pitchFamily="34" charset="-120"/>
              </a:rPr>
              <a:t> on the Internet/ online platforms</a:t>
            </a:r>
            <a:endParaRPr lang="en-US" altLang="zh-TW" sz="16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en-US" altLang="zh-TW" sz="1600" b="1" dirty="0" smtClean="0">
                <a:solidFill>
                  <a:srgbClr val="0070C0"/>
                </a:solidFill>
                <a:latin typeface="微軟正黑體" panose="020B0604030504040204" pitchFamily="34" charset="-120"/>
                <a:ea typeface="微軟正黑體" panose="020B0604030504040204" pitchFamily="34" charset="-120"/>
              </a:rPr>
              <a:t>Encourage children to face the epidemic positively</a:t>
            </a:r>
            <a:r>
              <a:rPr lang="en-US" altLang="zh-TW" sz="1600" dirty="0" smtClean="0">
                <a:latin typeface="微軟正黑體" panose="020B0604030504040204" pitchFamily="34" charset="-120"/>
                <a:ea typeface="微軟正黑體" panose="020B0604030504040204" pitchFamily="34" charset="-120"/>
              </a:rPr>
              <a:t>, develop multiple perspectives and critical thinking when </a:t>
            </a:r>
            <a:r>
              <a:rPr lang="en-US" altLang="zh-TW" sz="1600" dirty="0" err="1" smtClean="0">
                <a:latin typeface="微軟正黑體" panose="020B0604030504040204" pitchFamily="34" charset="-120"/>
                <a:ea typeface="微軟正黑體" panose="020B0604030504040204" pitchFamily="34" charset="-120"/>
              </a:rPr>
              <a:t>analysing</a:t>
            </a:r>
            <a:r>
              <a:rPr lang="en-US" altLang="zh-TW" sz="1600" dirty="0" smtClean="0">
                <a:latin typeface="微軟正黑體" panose="020B0604030504040204" pitchFamily="34" charset="-120"/>
                <a:ea typeface="微軟正黑體" panose="020B0604030504040204" pitchFamily="34" charset="-120"/>
              </a:rPr>
              <a:t> information</a:t>
            </a:r>
          </a:p>
          <a:p>
            <a:pPr>
              <a:lnSpc>
                <a:spcPct val="90000"/>
              </a:lnSpc>
              <a:buFont typeface="Wingdings" panose="05000000000000000000" pitchFamily="2" charset="2"/>
              <a:buChar char="ü"/>
            </a:pPr>
            <a:r>
              <a:rPr lang="en-US" altLang="zh-TW" sz="1600" dirty="0" smtClean="0">
                <a:latin typeface="微軟正黑體" panose="020B0604030504040204" pitchFamily="34" charset="-120"/>
                <a:ea typeface="微軟正黑體" panose="020B0604030504040204" pitchFamily="34" charset="-120"/>
              </a:rPr>
              <a:t> </a:t>
            </a:r>
            <a:r>
              <a:rPr lang="en-US" altLang="zh-TW" sz="1600" b="1" dirty="0" smtClean="0">
                <a:solidFill>
                  <a:srgbClr val="0070C0"/>
                </a:solidFill>
                <a:latin typeface="微軟正黑體" panose="020B0604030504040204" pitchFamily="34" charset="-120"/>
                <a:ea typeface="微軟正黑體" panose="020B0604030504040204" pitchFamily="34" charset="-120"/>
              </a:rPr>
              <a:t>Guide children to handle different types of information carefully</a:t>
            </a:r>
            <a:r>
              <a:rPr lang="en-US" altLang="zh-TW" sz="1600" dirty="0" smtClean="0">
                <a:latin typeface="微軟正黑體" panose="020B0604030504040204" pitchFamily="34" charset="-120"/>
                <a:ea typeface="微軟正黑體" panose="020B0604030504040204" pitchFamily="34" charset="-120"/>
              </a:rPr>
              <a:t>, and avoid sending unproven information </a:t>
            </a:r>
          </a:p>
          <a:p>
            <a:pPr>
              <a:lnSpc>
                <a:spcPct val="90000"/>
              </a:lnSpc>
              <a:buFont typeface="Wingdings" panose="05000000000000000000" pitchFamily="2" charset="2"/>
              <a:buChar char="ü"/>
            </a:pPr>
            <a:r>
              <a:rPr lang="zh-TW" altLang="en-US" sz="1600" b="1" dirty="0" smtClean="0">
                <a:solidFill>
                  <a:srgbClr val="0070C0"/>
                </a:solidFill>
                <a:latin typeface="微軟正黑體" panose="020B0604030504040204" pitchFamily="34" charset="-120"/>
                <a:ea typeface="微軟正黑體" panose="020B0604030504040204" pitchFamily="34" charset="-120"/>
              </a:rPr>
              <a:t> </a:t>
            </a:r>
            <a:r>
              <a:rPr lang="en-US" altLang="zh-TW" sz="1600" b="1" dirty="0" smtClean="0">
                <a:solidFill>
                  <a:srgbClr val="0070C0"/>
                </a:solidFill>
                <a:latin typeface="微軟正黑體" panose="020B0604030504040204" pitchFamily="34" charset="-120"/>
                <a:ea typeface="微軟正黑體" panose="020B0604030504040204" pitchFamily="34" charset="-120"/>
              </a:rPr>
              <a:t>Set a good example and teach children to be responsible citizens. </a:t>
            </a:r>
            <a:r>
              <a:rPr lang="en-US" altLang="zh-TW" sz="1600" dirty="0" smtClean="0">
                <a:latin typeface="微軟正黑體" panose="020B0604030504040204" pitchFamily="34" charset="-120"/>
                <a:ea typeface="微軟正黑體" panose="020B0604030504040204" pitchFamily="34" charset="-120"/>
              </a:rPr>
              <a:t>Prepare for the prevention and control of the epidemic, offer help to </a:t>
            </a:r>
            <a:r>
              <a:rPr lang="en-US" altLang="zh-TW" sz="1600" dirty="0" err="1" smtClean="0">
                <a:latin typeface="微軟正黑體" panose="020B0604030504040204" pitchFamily="34" charset="-120"/>
                <a:ea typeface="微軟正黑體" panose="020B0604030504040204" pitchFamily="34" charset="-120"/>
              </a:rPr>
              <a:t>neighbours</a:t>
            </a:r>
            <a:r>
              <a:rPr lang="en-US" altLang="zh-TW" sz="1600" dirty="0" smtClean="0">
                <a:latin typeface="微軟正黑體" panose="020B0604030504040204" pitchFamily="34" charset="-120"/>
                <a:ea typeface="微軟正黑體" panose="020B0604030504040204" pitchFamily="34" charset="-120"/>
              </a:rPr>
              <a:t> and fight the virus together</a:t>
            </a:r>
            <a:endParaRPr lang="en-US" altLang="zh-TW" sz="1600" dirty="0">
              <a:latin typeface="微軟正黑體" panose="020B0604030504040204" pitchFamily="34" charset="-120"/>
              <a:ea typeface="微軟正黑體" panose="020B0604030504040204" pitchFamily="34" charset="-120"/>
            </a:endParaRPr>
          </a:p>
        </p:txBody>
      </p:sp>
      <p:pic>
        <p:nvPicPr>
          <p:cNvPr id="6" name="Graphic 5" descr="Puzzle pieces">
            <a:extLst>
              <a:ext uri="{FF2B5EF4-FFF2-40B4-BE49-F238E27FC236}">
                <a16:creationId xmlns:a16="http://schemas.microsoft.com/office/drawing/2014/main" id="{6B1B1AA2-4289-42AA-80DD-69CF8763C2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965958" y="1755448"/>
            <a:ext cx="1481486" cy="1481486"/>
          </a:xfrm>
          <a:prstGeom prst="rect">
            <a:avLst/>
          </a:prstGeom>
        </p:spPr>
      </p:pic>
      <p:sp>
        <p:nvSpPr>
          <p:cNvPr id="5" name="Rectangle 4">
            <a:extLst>
              <a:ext uri="{FF2B5EF4-FFF2-40B4-BE49-F238E27FC236}">
                <a16:creationId xmlns:a16="http://schemas.microsoft.com/office/drawing/2014/main" id="{471503FB-A27C-46F8-99DA-7B44DBC56840}"/>
              </a:ext>
            </a:extLst>
          </p:cNvPr>
          <p:cNvSpPr/>
          <p:nvPr/>
        </p:nvSpPr>
        <p:spPr>
          <a:xfrm>
            <a:off x="647536" y="5998224"/>
            <a:ext cx="8496464" cy="584775"/>
          </a:xfrm>
          <a:prstGeom prst="rect">
            <a:avLst/>
          </a:prstGeom>
        </p:spPr>
        <p:txBody>
          <a:bodyPr wrap="square">
            <a:spAutoFit/>
          </a:bodyPr>
          <a:lstStyle/>
          <a:p>
            <a:pPr>
              <a:spcAft>
                <a:spcPts val="600"/>
              </a:spcAft>
            </a:pPr>
            <a:r>
              <a:rPr lang="en-US" altLang="zh-TW" sz="1600" dirty="0">
                <a:latin typeface="微軟正黑體" panose="020B0604030504040204" pitchFamily="34" charset="-120"/>
                <a:ea typeface="微軟正黑體" panose="020B0604030504040204" pitchFamily="34" charset="-120"/>
              </a:rPr>
              <a:t>Source of the photo: Centre for Health Protection, Department of Health</a:t>
            </a:r>
            <a:r>
              <a:rPr lang="zh-TW" altLang="en-US" sz="1600" dirty="0">
                <a:latin typeface="微軟正黑體" panose="020B0604030504040204" pitchFamily="34" charset="-120"/>
                <a:ea typeface="微軟正黑體" panose="020B0604030504040204" pitchFamily="34" charset="-120"/>
              </a:rPr>
              <a:t> </a:t>
            </a:r>
            <a:r>
              <a:rPr lang="en-US" altLang="zh-HK" sz="1600" dirty="0">
                <a:latin typeface="Arial" panose="020B0604020202020204" pitchFamily="34" charset="0"/>
                <a:cs typeface="Arial" panose="020B0604020202020204" pitchFamily="34" charset="0"/>
                <a:hlinkClick r:id="rId4"/>
              </a:rPr>
              <a:t>https://www.chp.gov.hk/tc/healthtopics/content/24/102466.html</a:t>
            </a:r>
            <a:endParaRPr lang="zh-HK" altLang="en-US" sz="1600" dirty="0">
              <a:latin typeface="Arial" panose="020B0604020202020204" pitchFamily="34" charset="0"/>
              <a:cs typeface="Arial" panose="020B0604020202020204" pitchFamily="34" charset="0"/>
            </a:endParaRPr>
          </a:p>
        </p:txBody>
      </p:sp>
      <p:pic>
        <p:nvPicPr>
          <p:cNvPr id="4" name="圖片 3"/>
          <p:cNvPicPr>
            <a:picLocks noChangeAspect="1"/>
          </p:cNvPicPr>
          <p:nvPr/>
        </p:nvPicPr>
        <p:blipFill>
          <a:blip r:embed="rId5"/>
          <a:stretch>
            <a:fillRect/>
          </a:stretch>
        </p:blipFill>
        <p:spPr>
          <a:xfrm>
            <a:off x="2936381" y="1231138"/>
            <a:ext cx="3554574" cy="1754790"/>
          </a:xfrm>
          <a:prstGeom prst="rect">
            <a:avLst/>
          </a:prstGeom>
        </p:spPr>
      </p:pic>
    </p:spTree>
    <p:extLst>
      <p:ext uri="{BB962C8B-B14F-4D97-AF65-F5344CB8AC3E}">
        <p14:creationId xmlns:p14="http://schemas.microsoft.com/office/powerpoint/2010/main" val="397202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F2A2-8053-4CBD-BC6A-4B2ECB8AF0C1}"/>
              </a:ext>
            </a:extLst>
          </p:cNvPr>
          <p:cNvSpPr>
            <a:spLocks noGrp="1"/>
          </p:cNvSpPr>
          <p:nvPr>
            <p:ph type="title"/>
          </p:nvPr>
        </p:nvSpPr>
        <p:spPr>
          <a:xfrm>
            <a:off x="-544268" y="528383"/>
            <a:ext cx="5823679" cy="1339317"/>
          </a:xfrm>
        </p:spPr>
        <p:txBody>
          <a:bodyPr>
            <a:normAutofit/>
          </a:bodyPr>
          <a:lstStyle/>
          <a:p>
            <a:pPr algn="ctr"/>
            <a:r>
              <a:rPr lang="en-US" altLang="zh-TW" sz="4800" b="1" dirty="0" smtClean="0">
                <a:solidFill>
                  <a:schemeClr val="tx1"/>
                </a:solidFill>
                <a:latin typeface="微軟正黑體" panose="020B0604030504040204" pitchFamily="34" charset="-120"/>
                <a:ea typeface="微軟正黑體" panose="020B0604030504040204" pitchFamily="34" charset="-120"/>
              </a:rPr>
              <a:t>Preamble</a:t>
            </a:r>
            <a:endParaRPr lang="zh-HK" altLang="en-US" sz="4800" b="1" dirty="0">
              <a:solidFill>
                <a:schemeClr val="tx1"/>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4BBF8D01-D4EB-4853-B710-225BECFE0C47}"/>
              </a:ext>
            </a:extLst>
          </p:cNvPr>
          <p:cNvSpPr>
            <a:spLocks noGrp="1"/>
          </p:cNvSpPr>
          <p:nvPr>
            <p:ph idx="1"/>
          </p:nvPr>
        </p:nvSpPr>
        <p:spPr>
          <a:xfrm>
            <a:off x="722543" y="2197043"/>
            <a:ext cx="7815292" cy="4080163"/>
          </a:xfrm>
        </p:spPr>
        <p:txBody>
          <a:bodyPr anchor="t">
            <a:normAutofit/>
          </a:bodyPr>
          <a:lstStyle/>
          <a:p>
            <a:pPr marL="0" indent="0">
              <a:lnSpc>
                <a:spcPct val="120000"/>
              </a:lnSpc>
              <a:buNone/>
            </a:pPr>
            <a:r>
              <a:rPr lang="en-US" altLang="zh-TW" sz="1600" dirty="0" smtClean="0">
                <a:latin typeface="微軟正黑體" panose="020B0604030504040204" pitchFamily="34" charset="-120"/>
                <a:ea typeface="微軟正黑體" panose="020B0604030504040204" pitchFamily="34" charset="-120"/>
              </a:rPr>
              <a:t>All parents </a:t>
            </a:r>
            <a:r>
              <a:rPr lang="en-US" altLang="zh-TW" sz="1600" dirty="0">
                <a:latin typeface="微軟正黑體" panose="020B0604030504040204" pitchFamily="34" charset="-120"/>
                <a:ea typeface="微軟正黑體" panose="020B0604030504040204" pitchFamily="34" charset="-120"/>
              </a:rPr>
              <a:t>hope </a:t>
            </a:r>
            <a:r>
              <a:rPr lang="en-US" altLang="zh-TW" sz="1600" dirty="0" smtClean="0">
                <a:latin typeface="微軟正黑體" panose="020B0604030504040204" pitchFamily="34" charset="-120"/>
                <a:ea typeface="微軟正黑體" panose="020B0604030504040204" pitchFamily="34" charset="-120"/>
              </a:rPr>
              <a:t>that their </a:t>
            </a:r>
            <a:r>
              <a:rPr lang="en-US" altLang="zh-TW" sz="1600" dirty="0">
                <a:latin typeface="微軟正黑體" panose="020B0604030504040204" pitchFamily="34" charset="-120"/>
                <a:ea typeface="微軟正黑體" panose="020B0604030504040204" pitchFamily="34" charset="-120"/>
              </a:rPr>
              <a:t>children can grow up healthily and happily. Most of us have experienced the </a:t>
            </a:r>
            <a:r>
              <a:rPr lang="en-US" altLang="zh-TW" sz="1600" dirty="0" smtClean="0">
                <a:latin typeface="微軟正黑體" panose="020B0604030504040204" pitchFamily="34" charset="-120"/>
                <a:ea typeface="微軟正黑體" panose="020B0604030504040204" pitchFamily="34" charset="-120"/>
              </a:rPr>
              <a:t>outbreak of SARS in </a:t>
            </a:r>
            <a:r>
              <a:rPr lang="en-US" altLang="zh-TW" sz="1600" dirty="0">
                <a:latin typeface="微軟正黑體" panose="020B0604030504040204" pitchFamily="34" charset="-120"/>
                <a:ea typeface="微軟正黑體" panose="020B0604030504040204" pitchFamily="34" charset="-120"/>
              </a:rPr>
              <a:t>2003 </a:t>
            </a:r>
            <a:r>
              <a:rPr lang="en-US" altLang="zh-TW" sz="1600" dirty="0" smtClean="0">
                <a:latin typeface="微軟正黑體" panose="020B0604030504040204" pitchFamily="34" charset="-120"/>
                <a:ea typeface="微軟正黑體" panose="020B0604030504040204" pitchFamily="34" charset="-120"/>
              </a:rPr>
              <a:t>and deeply understand the helpless feeling during the period. In </a:t>
            </a:r>
            <a:r>
              <a:rPr lang="en-US" altLang="zh-TW" sz="1600" dirty="0" smtClean="0">
                <a:latin typeface="微軟正黑體" panose="020B0604030504040204" pitchFamily="34" charset="-120"/>
                <a:ea typeface="微軟正黑體" panose="020B0604030504040204" pitchFamily="34" charset="-120"/>
              </a:rPr>
              <a:t>an </a:t>
            </a:r>
            <a:r>
              <a:rPr lang="en-US" altLang="zh-TW" sz="1600" dirty="0">
                <a:latin typeface="微軟正黑體" panose="020B0604030504040204" pitchFamily="34" charset="-120"/>
                <a:ea typeface="微軟正黑體" panose="020B0604030504040204" pitchFamily="34" charset="-120"/>
              </a:rPr>
              <a:t>information-rich </a:t>
            </a:r>
            <a:r>
              <a:rPr lang="en-US" altLang="zh-TW" sz="1600" dirty="0" smtClean="0">
                <a:latin typeface="微軟正黑體" panose="020B0604030504040204" pitchFamily="34" charset="-120"/>
                <a:ea typeface="微軟正黑體" panose="020B0604030504040204" pitchFamily="34" charset="-120"/>
              </a:rPr>
              <a:t>society today, </a:t>
            </a:r>
            <a:r>
              <a:rPr lang="en-US" altLang="zh-TW" sz="1600" dirty="0">
                <a:latin typeface="微軟正黑體" panose="020B0604030504040204" pitchFamily="34" charset="-120"/>
                <a:ea typeface="微軟正黑體" panose="020B0604030504040204" pitchFamily="34" charset="-120"/>
              </a:rPr>
              <a:t>children can </a:t>
            </a:r>
            <a:r>
              <a:rPr lang="en-US" altLang="zh-TW" sz="1600" dirty="0" smtClean="0">
                <a:latin typeface="微軟正黑體" panose="020B0604030504040204" pitchFamily="34" charset="-120"/>
                <a:ea typeface="微軟正黑體" panose="020B0604030504040204" pitchFamily="34" charset="-120"/>
              </a:rPr>
              <a:t>gain access to huge amount </a:t>
            </a:r>
            <a:r>
              <a:rPr lang="en-US" altLang="zh-TW" sz="1600" dirty="0">
                <a:latin typeface="微軟正黑體" panose="020B0604030504040204" pitchFamily="34" charset="-120"/>
                <a:ea typeface="微軟正黑體" panose="020B0604030504040204" pitchFamily="34" charset="-120"/>
              </a:rPr>
              <a:t>of information </a:t>
            </a:r>
            <a:r>
              <a:rPr lang="en-US" altLang="zh-TW" sz="1600" dirty="0" smtClean="0">
                <a:latin typeface="微軟正黑體" panose="020B0604030504040204" pitchFamily="34" charset="-120"/>
                <a:ea typeface="微軟正黑體" panose="020B0604030504040204" pitchFamily="34" charset="-120"/>
              </a:rPr>
              <a:t>via </a:t>
            </a:r>
            <a:r>
              <a:rPr lang="en-US" altLang="zh-TW" sz="1600" dirty="0">
                <a:latin typeface="微軟正黑體" panose="020B0604030504040204" pitchFamily="34" charset="-120"/>
                <a:ea typeface="微軟正黑體" panose="020B0604030504040204" pitchFamily="34" charset="-120"/>
              </a:rPr>
              <a:t>different channels. </a:t>
            </a:r>
            <a:r>
              <a:rPr lang="en-US" altLang="zh-TW" sz="1600" dirty="0" smtClean="0">
                <a:latin typeface="微軟正黑體" panose="020B0604030504040204" pitchFamily="34" charset="-120"/>
                <a:ea typeface="微軟正黑體" panose="020B0604030504040204" pitchFamily="34" charset="-120"/>
              </a:rPr>
              <a:t>The </a:t>
            </a:r>
            <a:r>
              <a:rPr lang="en-US" altLang="zh-TW" sz="1600" dirty="0" smtClean="0">
                <a:latin typeface="微軟正黑體" panose="020B0604030504040204" pitchFamily="34" charset="-120"/>
                <a:ea typeface="微軟正黑體" panose="020B0604030504040204" pitchFamily="34" charset="-120"/>
              </a:rPr>
              <a:t>information </a:t>
            </a:r>
            <a:r>
              <a:rPr lang="en-US" altLang="zh-TW" sz="1600" dirty="0" smtClean="0">
                <a:latin typeface="微軟正黑體" panose="020B0604030504040204" pitchFamily="34" charset="-120"/>
                <a:ea typeface="微軟正黑體" panose="020B0604030504040204" pitchFamily="34" charset="-120"/>
              </a:rPr>
              <a:t>could be true, false or outdated. </a:t>
            </a:r>
            <a:r>
              <a:rPr lang="en-US" altLang="zh-TW" sz="1600" dirty="0">
                <a:latin typeface="微軟正黑體" panose="020B0604030504040204" pitchFamily="34" charset="-120"/>
                <a:ea typeface="微軟正黑體" panose="020B0604030504040204" pitchFamily="34" charset="-120"/>
              </a:rPr>
              <a:t>As parents, we should </a:t>
            </a:r>
            <a:r>
              <a:rPr lang="en-US" altLang="zh-TW" sz="1600" dirty="0" smtClean="0">
                <a:latin typeface="微軟正黑體" panose="020B0604030504040204" pitchFamily="34" charset="-120"/>
                <a:ea typeface="微軟正黑體" panose="020B0604030504040204" pitchFamily="34" charset="-120"/>
              </a:rPr>
              <a:t>make an effort to help </a:t>
            </a:r>
            <a:r>
              <a:rPr lang="en-US" altLang="zh-TW" sz="1600" dirty="0">
                <a:latin typeface="微軟正黑體" panose="020B0604030504040204" pitchFamily="34" charset="-120"/>
                <a:ea typeface="微軟正黑體" panose="020B0604030504040204" pitchFamily="34" charset="-120"/>
              </a:rPr>
              <a:t>our children </a:t>
            </a:r>
            <a:r>
              <a:rPr lang="en-US" altLang="zh-TW" sz="1600" dirty="0" smtClean="0">
                <a:latin typeface="微軟正黑體" panose="020B0604030504040204" pitchFamily="34" charset="-120"/>
                <a:ea typeface="微軟正黑體" panose="020B0604030504040204" pitchFamily="34" charset="-120"/>
              </a:rPr>
              <a:t>explore the </a:t>
            </a:r>
            <a:r>
              <a:rPr lang="en-US" altLang="zh-TW" sz="1600" dirty="0">
                <a:latin typeface="微軟正黑體" panose="020B0604030504040204" pitchFamily="34" charset="-120"/>
                <a:ea typeface="微軟正黑體" panose="020B0604030504040204" pitchFamily="34" charset="-120"/>
              </a:rPr>
              <a:t>authenticity of </a:t>
            </a:r>
            <a:r>
              <a:rPr lang="en-US" altLang="zh-TW" sz="1600" dirty="0" smtClean="0">
                <a:latin typeface="微軟正黑體" panose="020B0604030504040204" pitchFamily="34" charset="-120"/>
                <a:ea typeface="微軟正黑體" panose="020B0604030504040204" pitchFamily="34" charset="-120"/>
              </a:rPr>
              <a:t>information </a:t>
            </a:r>
            <a:r>
              <a:rPr lang="en-US" altLang="zh-TW" sz="1600" dirty="0">
                <a:latin typeface="微軟正黑體" panose="020B0604030504040204" pitchFamily="34" charset="-120"/>
                <a:ea typeface="微軟正黑體" panose="020B0604030504040204" pitchFamily="34" charset="-120"/>
              </a:rPr>
              <a:t>and teach them the </a:t>
            </a:r>
            <a:r>
              <a:rPr lang="en-US" altLang="zh-TW" sz="1600" dirty="0" smtClean="0">
                <a:latin typeface="微軟正黑體" panose="020B0604030504040204" pitchFamily="34" charset="-120"/>
                <a:ea typeface="微軟正黑體" panose="020B0604030504040204" pitchFamily="34" charset="-120"/>
              </a:rPr>
              <a:t>accurate </a:t>
            </a:r>
            <a:r>
              <a:rPr lang="en-US" altLang="zh-TW" sz="1600" dirty="0">
                <a:latin typeface="微軟正黑體" panose="020B0604030504040204" pitchFamily="34" charset="-120"/>
                <a:ea typeface="微軟正黑體" panose="020B0604030504040204" pitchFamily="34" charset="-120"/>
              </a:rPr>
              <a:t>knowledge </a:t>
            </a:r>
            <a:r>
              <a:rPr lang="en-US" altLang="zh-TW" sz="1600" dirty="0" smtClean="0">
                <a:latin typeface="微軟正黑體" panose="020B0604030504040204" pitchFamily="34" charset="-120"/>
                <a:ea typeface="微軟正黑體" panose="020B0604030504040204" pitchFamily="34" charset="-120"/>
              </a:rPr>
              <a:t>about </a:t>
            </a:r>
            <a:r>
              <a:rPr lang="en-US" altLang="zh-TW" sz="1600" dirty="0" smtClean="0">
                <a:latin typeface="微軟正黑體" panose="020B0604030504040204" pitchFamily="34" charset="-120"/>
                <a:ea typeface="微軟正黑體" panose="020B0604030504040204" pitchFamily="34" charset="-120"/>
              </a:rPr>
              <a:t>epidemic prevention </a:t>
            </a:r>
            <a:r>
              <a:rPr lang="en-US" altLang="zh-TW" sz="1600" dirty="0" smtClean="0">
                <a:latin typeface="微軟正黑體" panose="020B0604030504040204" pitchFamily="34" charset="-120"/>
                <a:ea typeface="微軟正黑體" panose="020B0604030504040204" pitchFamily="34" charset="-120"/>
              </a:rPr>
              <a:t>in order to </a:t>
            </a:r>
            <a:r>
              <a:rPr lang="en-US" altLang="zh-TW" sz="1600" dirty="0">
                <a:latin typeface="微軟正黑體" panose="020B0604030504040204" pitchFamily="34" charset="-120"/>
                <a:ea typeface="微軟正黑體" panose="020B0604030504040204" pitchFamily="34" charset="-120"/>
              </a:rPr>
              <a:t>fight </a:t>
            </a:r>
            <a:r>
              <a:rPr lang="en-US" altLang="zh-TW" sz="1600" dirty="0" smtClean="0">
                <a:latin typeface="微軟正黑體" panose="020B0604030504040204" pitchFamily="34" charset="-120"/>
                <a:ea typeface="微軟正黑體" panose="020B0604030504040204" pitchFamily="34" charset="-120"/>
              </a:rPr>
              <a:t>the virus </a:t>
            </a:r>
            <a:r>
              <a:rPr lang="en-US" altLang="zh-TW" sz="1600" dirty="0">
                <a:latin typeface="微軟正黑體" panose="020B0604030504040204" pitchFamily="34" charset="-120"/>
                <a:ea typeface="微軟正黑體" panose="020B0604030504040204" pitchFamily="34" charset="-120"/>
              </a:rPr>
              <a:t>together</a:t>
            </a:r>
            <a:r>
              <a:rPr lang="en-US" altLang="zh-TW" sz="1600" dirty="0" smtClean="0">
                <a:latin typeface="微軟正黑體" panose="020B0604030504040204" pitchFamily="34" charset="-120"/>
                <a:ea typeface="微軟正黑體" panose="020B0604030504040204" pitchFamily="34" charset="-120"/>
              </a:rPr>
              <a:t>.</a:t>
            </a:r>
            <a:r>
              <a:rPr lang="zh-TW" altLang="en-US" sz="1600" dirty="0" smtClean="0">
                <a:latin typeface="微軟正黑體" panose="020B0604030504040204" pitchFamily="34" charset="-120"/>
                <a:ea typeface="微軟正黑體" panose="020B0604030504040204" pitchFamily="34" charset="-120"/>
              </a:rPr>
              <a:t> </a:t>
            </a:r>
            <a:endParaRPr lang="en-US" altLang="zh-HK" sz="1600" dirty="0">
              <a:latin typeface="微軟正黑體" panose="020B0604030504040204" pitchFamily="34" charset="-120"/>
              <a:ea typeface="微軟正黑體" panose="020B0604030504040204" pitchFamily="34" charset="-120"/>
            </a:endParaRPr>
          </a:p>
          <a:p>
            <a:pPr marL="0" indent="0">
              <a:buNone/>
            </a:pPr>
            <a:endParaRPr lang="en-US" altLang="zh-TW" sz="1600" dirty="0" smtClean="0">
              <a:latin typeface="微軟正黑體" panose="020B0604030504040204" pitchFamily="34" charset="-120"/>
              <a:ea typeface="微軟正黑體" panose="020B0604030504040204" pitchFamily="34" charset="-120"/>
            </a:endParaRPr>
          </a:p>
          <a:p>
            <a:pPr marL="0" indent="0">
              <a:buNone/>
            </a:pPr>
            <a:r>
              <a:rPr lang="en-US" altLang="zh-TW" sz="1600" dirty="0">
                <a:latin typeface="微軟正黑體" panose="020B0604030504040204" pitchFamily="34" charset="-120"/>
                <a:ea typeface="微軟正黑體" panose="020B0604030504040204" pitchFamily="34" charset="-120"/>
              </a:rPr>
              <a:t>The purpose of this </a:t>
            </a:r>
            <a:r>
              <a:rPr lang="en-US" altLang="zh-TW" sz="1600" dirty="0" smtClean="0">
                <a:latin typeface="微軟正黑體" panose="020B0604030504040204" pitchFamily="34" charset="-120"/>
                <a:ea typeface="微軟正黑體" panose="020B0604030504040204" pitchFamily="34" charset="-120"/>
              </a:rPr>
              <a:t>package </a:t>
            </a:r>
            <a:r>
              <a:rPr lang="en-US" altLang="zh-TW" sz="1600" dirty="0">
                <a:latin typeface="微軟正黑體" panose="020B0604030504040204" pitchFamily="34" charset="-120"/>
                <a:ea typeface="微軟正黑體" panose="020B0604030504040204" pitchFamily="34" charset="-120"/>
              </a:rPr>
              <a:t>is to </a:t>
            </a:r>
            <a:r>
              <a:rPr lang="en-US" altLang="zh-TW" sz="1600" dirty="0" smtClean="0">
                <a:latin typeface="微軟正黑體" panose="020B0604030504040204" pitchFamily="34" charset="-120"/>
                <a:ea typeface="微軟正黑體" panose="020B0604030504040204" pitchFamily="34" charset="-120"/>
              </a:rPr>
              <a:t>introduce information about </a:t>
            </a:r>
            <a:r>
              <a:rPr lang="en-US" altLang="zh-TW" sz="1600" dirty="0" smtClean="0">
                <a:latin typeface="微軟正黑體" panose="020B0604030504040204" pitchFamily="34" charset="-120"/>
                <a:ea typeface="微軟正黑體" panose="020B0604030504040204" pitchFamily="34" charset="-120"/>
              </a:rPr>
              <a:t>coronavirus </a:t>
            </a:r>
            <a:r>
              <a:rPr lang="en-US" altLang="zh-TW" sz="1600" dirty="0">
                <a:latin typeface="微軟正黑體" panose="020B0604030504040204" pitchFamily="34" charset="-120"/>
                <a:ea typeface="微軟正黑體" panose="020B0604030504040204" pitchFamily="34" charset="-120"/>
              </a:rPr>
              <a:t>d</a:t>
            </a:r>
            <a:r>
              <a:rPr lang="en-US" altLang="zh-TW" sz="1600" dirty="0" smtClean="0">
                <a:latin typeface="微軟正黑體" panose="020B0604030504040204" pitchFamily="34" charset="-120"/>
                <a:ea typeface="微軟正黑體" panose="020B0604030504040204" pitchFamily="34" charset="-120"/>
              </a:rPr>
              <a:t>isease </a:t>
            </a:r>
            <a:r>
              <a:rPr lang="en-US" altLang="zh-TW" sz="1600" dirty="0">
                <a:latin typeface="微軟正黑體" panose="020B0604030504040204" pitchFamily="34" charset="-120"/>
                <a:ea typeface="微軟正黑體" panose="020B0604030504040204" pitchFamily="34" charset="-120"/>
              </a:rPr>
              <a:t>(COVID-19</a:t>
            </a:r>
            <a:r>
              <a:rPr lang="en-US" altLang="zh-TW" sz="1600" dirty="0" smtClean="0">
                <a:latin typeface="微軟正黑體" panose="020B0604030504040204" pitchFamily="34" charset="-120"/>
                <a:ea typeface="微軟正黑體" panose="020B0604030504040204" pitchFamily="34" charset="-120"/>
              </a:rPr>
              <a:t>) </a:t>
            </a:r>
            <a:r>
              <a:rPr lang="en-US" altLang="zh-TW" sz="1600" dirty="0">
                <a:latin typeface="微軟正黑體" panose="020B0604030504040204" pitchFamily="34" charset="-120"/>
                <a:ea typeface="微軟正黑體" panose="020B0604030504040204" pitchFamily="34" charset="-120"/>
              </a:rPr>
              <a:t>and provide </a:t>
            </a:r>
            <a:r>
              <a:rPr lang="en-US" altLang="zh-TW" sz="1600" dirty="0" smtClean="0">
                <a:latin typeface="微軟正黑體" panose="020B0604030504040204" pitchFamily="34" charset="-120"/>
                <a:ea typeface="微軟正黑體" panose="020B0604030504040204" pitchFamily="34" charset="-120"/>
              </a:rPr>
              <a:t>useful tips </a:t>
            </a:r>
            <a:r>
              <a:rPr lang="en-US" altLang="zh-TW" sz="1600" dirty="0">
                <a:latin typeface="微軟正黑體" panose="020B0604030504040204" pitchFamily="34" charset="-120"/>
                <a:ea typeface="微軟正黑體" panose="020B0604030504040204" pitchFamily="34" charset="-120"/>
              </a:rPr>
              <a:t>to help </a:t>
            </a:r>
            <a:r>
              <a:rPr lang="en-US" altLang="zh-TW" sz="1600" dirty="0" smtClean="0">
                <a:latin typeface="微軟正黑體" panose="020B0604030504040204" pitchFamily="34" charset="-120"/>
                <a:ea typeface="微軟正黑體" panose="020B0604030504040204" pitchFamily="34" charset="-120"/>
              </a:rPr>
              <a:t>children </a:t>
            </a:r>
            <a:r>
              <a:rPr lang="en-US" altLang="zh-TW" sz="1600" dirty="0" err="1" smtClean="0">
                <a:latin typeface="微軟正黑體" panose="020B0604030504040204" pitchFamily="34" charset="-120"/>
                <a:ea typeface="微軟正黑體" panose="020B0604030504040204" pitchFamily="34" charset="-120"/>
              </a:rPr>
              <a:t>analyse</a:t>
            </a:r>
            <a:r>
              <a:rPr lang="en-US" altLang="zh-TW" sz="1600" dirty="0" smtClean="0">
                <a:latin typeface="微軟正黑體" panose="020B0604030504040204" pitchFamily="34" charset="-120"/>
                <a:ea typeface="微軟正黑體" panose="020B0604030504040204" pitchFamily="34" charset="-120"/>
              </a:rPr>
              <a:t> </a:t>
            </a:r>
            <a:r>
              <a:rPr lang="en-US" altLang="zh-TW" sz="1600" dirty="0">
                <a:latin typeface="微軟正黑體" panose="020B0604030504040204" pitchFamily="34" charset="-120"/>
                <a:ea typeface="微軟正黑體" panose="020B0604030504040204" pitchFamily="34" charset="-120"/>
              </a:rPr>
              <a:t>the </a:t>
            </a:r>
            <a:r>
              <a:rPr lang="en-US" altLang="zh-TW" sz="1600" dirty="0" smtClean="0">
                <a:latin typeface="微軟正黑體" panose="020B0604030504040204" pitchFamily="34" charset="-120"/>
                <a:ea typeface="微軟正黑體" panose="020B0604030504040204" pitchFamily="34" charset="-120"/>
              </a:rPr>
              <a:t>related information. </a:t>
            </a:r>
            <a:endParaRPr lang="zh-HK" altLang="en-US" sz="1600" dirty="0">
              <a:latin typeface="微軟正黑體" panose="020B0604030504040204" pitchFamily="34" charset="-120"/>
              <a:ea typeface="微軟正黑體" panose="020B0604030504040204" pitchFamily="34" charset="-120"/>
            </a:endParaRPr>
          </a:p>
        </p:txBody>
      </p:sp>
      <p:pic>
        <p:nvPicPr>
          <p:cNvPr id="4" name="Picture 3">
            <a:extLst>
              <a:ext uri="{FF2B5EF4-FFF2-40B4-BE49-F238E27FC236}">
                <a16:creationId xmlns:a16="http://schemas.microsoft.com/office/drawing/2014/main" id="{A32A5F6C-0ABF-49AF-A3B4-FBF7F837280A}"/>
              </a:ext>
            </a:extLst>
          </p:cNvPr>
          <p:cNvPicPr>
            <a:picLocks noChangeAspect="1"/>
          </p:cNvPicPr>
          <p:nvPr/>
        </p:nvPicPr>
        <p:blipFill>
          <a:blip r:embed="rId2"/>
          <a:stretch>
            <a:fillRect/>
          </a:stretch>
        </p:blipFill>
        <p:spPr>
          <a:xfrm>
            <a:off x="6475703" y="528383"/>
            <a:ext cx="1912854" cy="1668660"/>
          </a:xfrm>
          <a:prstGeom prst="rect">
            <a:avLst/>
          </a:prstGeom>
          <a:ln>
            <a:noFill/>
          </a:ln>
          <a:effectLst>
            <a:softEdge rad="112500"/>
          </a:effectLst>
        </p:spPr>
      </p:pic>
    </p:spTree>
    <p:extLst>
      <p:ext uri="{BB962C8B-B14F-4D97-AF65-F5344CB8AC3E}">
        <p14:creationId xmlns:p14="http://schemas.microsoft.com/office/powerpoint/2010/main" val="175516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58E3FE-8F75-4831-AE96-9E7978ADE069}"/>
              </a:ext>
            </a:extLst>
          </p:cNvPr>
          <p:cNvSpPr>
            <a:spLocks noGrp="1"/>
          </p:cNvSpPr>
          <p:nvPr>
            <p:ph idx="1"/>
          </p:nvPr>
        </p:nvSpPr>
        <p:spPr>
          <a:xfrm>
            <a:off x="846668" y="3370079"/>
            <a:ext cx="6949612" cy="3513461"/>
          </a:xfrm>
        </p:spPr>
        <p:txBody>
          <a:bodyPr>
            <a:normAutofit/>
          </a:bodyPr>
          <a:lstStyle/>
          <a:p>
            <a:endParaRPr lang="en-US" altLang="zh-TW" sz="4400" b="1" dirty="0"/>
          </a:p>
          <a:p>
            <a:endParaRPr lang="en-US" altLang="zh-TW" sz="4400" b="1" dirty="0"/>
          </a:p>
          <a:p>
            <a:endParaRPr lang="en-US" altLang="zh-TW" dirty="0"/>
          </a:p>
          <a:p>
            <a:endParaRPr lang="zh-HK" altLang="en-US" dirty="0"/>
          </a:p>
        </p:txBody>
      </p:sp>
      <p:graphicFrame>
        <p:nvGraphicFramePr>
          <p:cNvPr id="6" name="Table 6">
            <a:extLst>
              <a:ext uri="{FF2B5EF4-FFF2-40B4-BE49-F238E27FC236}">
                <a16:creationId xmlns:a16="http://schemas.microsoft.com/office/drawing/2014/main" id="{17FF0B06-B43A-493E-A0E2-79D259C03E2A}"/>
              </a:ext>
            </a:extLst>
          </p:cNvPr>
          <p:cNvGraphicFramePr>
            <a:graphicFrameLocks noGrp="1"/>
          </p:cNvGraphicFramePr>
          <p:nvPr>
            <p:extLst>
              <p:ext uri="{D42A27DB-BD31-4B8C-83A1-F6EECF244321}">
                <p14:modId xmlns:p14="http://schemas.microsoft.com/office/powerpoint/2010/main" val="1038345719"/>
              </p:ext>
            </p:extLst>
          </p:nvPr>
        </p:nvGraphicFramePr>
        <p:xfrm>
          <a:off x="846668" y="822315"/>
          <a:ext cx="7349068" cy="5295676"/>
        </p:xfrm>
        <a:graphic>
          <a:graphicData uri="http://schemas.openxmlformats.org/drawingml/2006/table">
            <a:tbl>
              <a:tblPr firstRow="1" bandRow="1">
                <a:tableStyleId>{5C22544A-7EE6-4342-B048-85BDC9FD1C3A}</a:tableStyleId>
              </a:tblPr>
              <a:tblGrid>
                <a:gridCol w="1837421">
                  <a:extLst>
                    <a:ext uri="{9D8B030D-6E8A-4147-A177-3AD203B41FA5}">
                      <a16:colId xmlns:a16="http://schemas.microsoft.com/office/drawing/2014/main" val="1101746475"/>
                    </a:ext>
                  </a:extLst>
                </a:gridCol>
                <a:gridCol w="5511647">
                  <a:extLst>
                    <a:ext uri="{9D8B030D-6E8A-4147-A177-3AD203B41FA5}">
                      <a16:colId xmlns:a16="http://schemas.microsoft.com/office/drawing/2014/main" val="765765959"/>
                    </a:ext>
                  </a:extLst>
                </a:gridCol>
              </a:tblGrid>
              <a:tr h="802162">
                <a:tc gridSpan="2">
                  <a:txBody>
                    <a:bodyPr/>
                    <a:lstStyle/>
                    <a:p>
                      <a:pPr algn="ctr"/>
                      <a:r>
                        <a:rPr lang="en-US" altLang="zh-TW" sz="4400" b="1" dirty="0" smtClean="0">
                          <a:solidFill>
                            <a:srgbClr val="0070C0"/>
                          </a:solidFill>
                          <a:latin typeface="微軟正黑體" panose="020B0604030504040204" pitchFamily="34" charset="-120"/>
                          <a:ea typeface="微軟正黑體" panose="020B0604030504040204" pitchFamily="34" charset="-120"/>
                        </a:rPr>
                        <a:t>Contents</a:t>
                      </a:r>
                      <a:endParaRPr lang="zh-HK" altLang="en-US" sz="4400" dirty="0">
                        <a:latin typeface="微軟正黑體" panose="020B0604030504040204" pitchFamily="34" charset="-120"/>
                        <a:ea typeface="微軟正黑體" panose="020B0604030504040204" pitchFamily="34" charset="-120"/>
                      </a:endParaRPr>
                    </a:p>
                  </a:txBody>
                  <a:tcPr/>
                </a:tc>
                <a:tc hMerge="1">
                  <a:txBody>
                    <a:bodyPr/>
                    <a:lstStyle/>
                    <a:p>
                      <a:pPr algn="ctr"/>
                      <a:endParaRPr lang="zh-HK" altLang="en-US" sz="4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23177137"/>
                  </a:ext>
                </a:extLst>
              </a:tr>
              <a:tr h="1384554">
                <a:tc>
                  <a:txBody>
                    <a:bodyPr/>
                    <a:lstStyle/>
                    <a:p>
                      <a:pPr algn="ctr"/>
                      <a:endParaRPr lang="en-US" altLang="zh-TW" sz="1800" b="1" dirty="0">
                        <a:latin typeface="微軟正黑體" panose="020B0604030504040204" pitchFamily="34" charset="-120"/>
                        <a:ea typeface="微軟正黑體" panose="020B0604030504040204" pitchFamily="34" charset="-120"/>
                      </a:endParaRPr>
                    </a:p>
                    <a:p>
                      <a:pPr algn="ctr"/>
                      <a:r>
                        <a:rPr lang="en-US" altLang="zh-TW" sz="1800" b="1" dirty="0" smtClean="0">
                          <a:latin typeface="微軟正黑體" panose="020B0604030504040204" pitchFamily="34" charset="-120"/>
                          <a:ea typeface="微軟正黑體" panose="020B0604030504040204" pitchFamily="34" charset="-120"/>
                        </a:rPr>
                        <a:t>Chapter 1﹕</a:t>
                      </a:r>
                      <a:endParaRPr lang="zh-HK" altLang="en-US" sz="18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smtClean="0">
                          <a:latin typeface="微軟正黑體" panose="020B0604030504040204" pitchFamily="34" charset="-120"/>
                          <a:ea typeface="微軟正黑體" panose="020B0604030504040204" pitchFamily="34" charset="-120"/>
                        </a:rPr>
                        <a:t>Understand COVID-19</a:t>
                      </a: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92791181"/>
                  </a:ext>
                </a:extLst>
              </a:tr>
              <a:tr h="1384554">
                <a:tc>
                  <a:txBody>
                    <a:bodyPr/>
                    <a:lstStyle/>
                    <a:p>
                      <a:pPr algn="ctr"/>
                      <a:endParaRPr lang="en-US" altLang="zh-TW" sz="1800" b="1" dirty="0">
                        <a:latin typeface="微軟正黑體" panose="020B0604030504040204" pitchFamily="34" charset="-120"/>
                        <a:ea typeface="微軟正黑體" panose="020B0604030504040204" pitchFamily="34" charset="-120"/>
                      </a:endParaRPr>
                    </a:p>
                    <a:p>
                      <a:pPr algn="ctr"/>
                      <a:r>
                        <a:rPr lang="en-US" altLang="zh-TW" sz="1800" b="1" dirty="0" smtClean="0">
                          <a:latin typeface="微軟正黑體" panose="020B0604030504040204" pitchFamily="34" charset="-120"/>
                          <a:ea typeface="微軟正黑體" panose="020B0604030504040204" pitchFamily="34" charset="-120"/>
                        </a:rPr>
                        <a:t>Chapter 2﹕</a:t>
                      </a:r>
                      <a:endParaRPr lang="zh-HK" altLang="en-US" sz="18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smtClean="0">
                          <a:latin typeface="微軟正黑體" panose="020B0604030504040204" pitchFamily="34" charset="-120"/>
                          <a:ea typeface="微軟正黑體" panose="020B0604030504040204" pitchFamily="34" charset="-120"/>
                        </a:rPr>
                        <a:t>Knowledge about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smtClean="0">
                          <a:latin typeface="微軟正黑體" panose="020B0604030504040204" pitchFamily="34" charset="-120"/>
                          <a:ea typeface="微軟正黑體" panose="020B0604030504040204" pitchFamily="34" charset="-120"/>
                        </a:rPr>
                        <a:t>prevention and control of epidemic </a:t>
                      </a:r>
                      <a:r>
                        <a:rPr lang="zh-TW" altLang="en-US" sz="2400" b="1" dirty="0" smtClean="0">
                          <a:latin typeface="微軟正黑體" panose="020B0604030504040204" pitchFamily="34" charset="-120"/>
                          <a:ea typeface="微軟正黑體" panose="020B0604030504040204" pitchFamily="34" charset="-120"/>
                        </a:rPr>
                        <a:t> </a:t>
                      </a:r>
                      <a:endParaRPr lang="en-US" altLang="zh-TW" sz="2400" b="1" dirty="0">
                        <a:latin typeface="微軟正黑體" panose="020B0604030504040204" pitchFamily="34" charset="-120"/>
                        <a:ea typeface="微軟正黑體" panose="020B0604030504040204" pitchFamily="34" charset="-120"/>
                      </a:endParaRPr>
                    </a:p>
                    <a:p>
                      <a:pPr algn="ct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30932751"/>
                  </a:ext>
                </a:extLst>
              </a:tr>
              <a:tr h="1384554">
                <a:tc>
                  <a:txBody>
                    <a:bodyPr/>
                    <a:lstStyle/>
                    <a:p>
                      <a:pPr algn="ctr"/>
                      <a:endParaRPr lang="en-US" altLang="zh-TW" sz="1800" b="1" dirty="0">
                        <a:latin typeface="微軟正黑體" panose="020B0604030504040204" pitchFamily="34" charset="-120"/>
                        <a:ea typeface="微軟正黑體" panose="020B0604030504040204" pitchFamily="34" charset="-120"/>
                      </a:endParaRPr>
                    </a:p>
                    <a:p>
                      <a:pPr algn="ctr"/>
                      <a:r>
                        <a:rPr lang="en-US" altLang="zh-TW" sz="1800" b="1" dirty="0" smtClean="0">
                          <a:latin typeface="微軟正黑體" panose="020B0604030504040204" pitchFamily="34" charset="-120"/>
                          <a:ea typeface="微軟正黑體" panose="020B0604030504040204" pitchFamily="34" charset="-120"/>
                        </a:rPr>
                        <a:t>Chapter 3﹕</a:t>
                      </a:r>
                      <a:endParaRPr lang="zh-HK" altLang="en-US" sz="18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dirty="0" smtClean="0">
                          <a:latin typeface="微軟正黑體" panose="020B0604030504040204" pitchFamily="34" charset="-120"/>
                          <a:ea typeface="微軟正黑體" panose="020B0604030504040204" pitchFamily="34" charset="-120"/>
                        </a:rPr>
                        <a:t>How</a:t>
                      </a:r>
                      <a:r>
                        <a:rPr lang="en-US" altLang="zh-TW" sz="2400" b="1" baseline="0" dirty="0" smtClean="0">
                          <a:latin typeface="微軟正黑體" panose="020B0604030504040204" pitchFamily="34" charset="-120"/>
                          <a:ea typeface="微軟正黑體" panose="020B0604030504040204" pitchFamily="34" charset="-120"/>
                        </a:rPr>
                        <a:t> could parents help children obtain accurate information</a:t>
                      </a:r>
                      <a:r>
                        <a:rPr lang="zh-TW" altLang="en-US" sz="2400" b="1" dirty="0" smtClean="0">
                          <a:latin typeface="微軟正黑體" panose="020B0604030504040204" pitchFamily="34" charset="-120"/>
                          <a:ea typeface="微軟正黑體" panose="020B0604030504040204" pitchFamily="34" charset="-120"/>
                        </a:rPr>
                        <a:t>？</a:t>
                      </a:r>
                      <a:endParaRPr lang="en-US" altLang="zh-TW" sz="2400" b="1" dirty="0">
                        <a:latin typeface="微軟正黑體" panose="020B0604030504040204" pitchFamily="34" charset="-120"/>
                        <a:ea typeface="微軟正黑體" panose="020B0604030504040204" pitchFamily="34" charset="-120"/>
                      </a:endParaRPr>
                    </a:p>
                    <a:p>
                      <a:pPr algn="ct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979603024"/>
                  </a:ext>
                </a:extLst>
              </a:tr>
            </a:tbl>
          </a:graphicData>
        </a:graphic>
      </p:graphicFrame>
      <p:pic>
        <p:nvPicPr>
          <p:cNvPr id="4" name="Graphic 3" descr="Handshake">
            <a:extLst>
              <a:ext uri="{FF2B5EF4-FFF2-40B4-BE49-F238E27FC236}">
                <a16:creationId xmlns:a16="http://schemas.microsoft.com/office/drawing/2014/main" id="{3B8738BF-8E09-4880-BECC-6B7E47F7D78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081608" y="2912879"/>
            <a:ext cx="914400" cy="914400"/>
          </a:xfrm>
          <a:prstGeom prst="rect">
            <a:avLst/>
          </a:prstGeom>
        </p:spPr>
      </p:pic>
    </p:spTree>
    <p:extLst>
      <p:ext uri="{BB962C8B-B14F-4D97-AF65-F5344CB8AC3E}">
        <p14:creationId xmlns:p14="http://schemas.microsoft.com/office/powerpoint/2010/main" val="359909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04A8-4D9D-4668-9529-B5186D2A78E7}"/>
              </a:ext>
            </a:extLst>
          </p:cNvPr>
          <p:cNvSpPr>
            <a:spLocks noGrp="1"/>
          </p:cNvSpPr>
          <p:nvPr>
            <p:ph type="title"/>
          </p:nvPr>
        </p:nvSpPr>
        <p:spPr>
          <a:xfrm>
            <a:off x="887065" y="601525"/>
            <a:ext cx="7857924" cy="1527078"/>
          </a:xfrm>
        </p:spPr>
        <p:txBody>
          <a:bodyPr>
            <a:normAutofit fontScale="90000"/>
          </a:bodyPr>
          <a:lstStyle/>
          <a:p>
            <a:pPr algn="ctr" fontAlgn="t">
              <a:spcBef>
                <a:spcPts val="0"/>
              </a:spcBef>
            </a:pPr>
            <a:r>
              <a:rPr lang="en-US" altLang="zh-HK" b="1" dirty="0" smtClean="0">
                <a:solidFill>
                  <a:schemeClr val="tx1"/>
                </a:solidFill>
                <a:latin typeface="微軟正黑體" panose="020B0604030504040204" pitchFamily="34" charset="-120"/>
                <a:ea typeface="微軟正黑體" panose="020B0604030504040204" pitchFamily="34" charset="-120"/>
              </a:rPr>
              <a:t>Chapter </a:t>
            </a:r>
            <a:r>
              <a:rPr lang="en-US" altLang="zh-HK" b="1" dirty="0">
                <a:solidFill>
                  <a:schemeClr val="tx1"/>
                </a:solidFill>
                <a:latin typeface="微軟正黑體" panose="020B0604030504040204" pitchFamily="34" charset="-120"/>
                <a:ea typeface="微軟正黑體" panose="020B0604030504040204" pitchFamily="34" charset="-120"/>
              </a:rPr>
              <a:t>1﹕</a:t>
            </a:r>
            <a:r>
              <a:rPr lang="zh-HK" altLang="zh-HK" dirty="0">
                <a:solidFill>
                  <a:schemeClr val="tx1"/>
                </a:solidFill>
                <a:latin typeface="Arial" panose="020B0604020202020204" pitchFamily="34" charset="0"/>
              </a:rPr>
              <a:t/>
            </a:r>
            <a:br>
              <a:rPr lang="zh-HK" altLang="zh-HK" dirty="0">
                <a:solidFill>
                  <a:schemeClr val="tx1"/>
                </a:solidFill>
                <a:latin typeface="Arial" panose="020B0604020202020204" pitchFamily="34" charset="0"/>
              </a:rPr>
            </a:br>
            <a:r>
              <a:rPr lang="en-US" altLang="zh-HK" b="1" dirty="0">
                <a:solidFill>
                  <a:schemeClr val="tx1"/>
                </a:solidFill>
                <a:latin typeface="微軟正黑體" panose="020B0604030504040204" pitchFamily="34" charset="-120"/>
                <a:ea typeface="微軟正黑體" panose="020B0604030504040204" pitchFamily="34" charset="-120"/>
              </a:rPr>
              <a:t>Understand COVID-19</a:t>
            </a:r>
            <a:r>
              <a:rPr lang="zh-HK" altLang="zh-HK" sz="3200" dirty="0">
                <a:latin typeface="Arial" panose="020B0604020202020204" pitchFamily="34" charset="0"/>
              </a:rPr>
              <a:t/>
            </a:r>
            <a:br>
              <a:rPr lang="zh-HK" altLang="zh-HK" sz="3200" dirty="0">
                <a:latin typeface="Arial" panose="020B0604020202020204" pitchFamily="34" charset="0"/>
              </a:rPr>
            </a:br>
            <a:endParaRPr lang="zh-HK" altLang="en-US" b="1" dirty="0">
              <a:latin typeface="微軟正黑體" panose="020B0604030504040204" pitchFamily="34" charset="-120"/>
              <a:ea typeface="微軟正黑體" panose="020B0604030504040204" pitchFamily="34" charset="-120"/>
            </a:endParaRPr>
          </a:p>
        </p:txBody>
      </p:sp>
      <p:sp>
        <p:nvSpPr>
          <p:cNvPr id="11" name="Content Placeholder 10">
            <a:extLst>
              <a:ext uri="{FF2B5EF4-FFF2-40B4-BE49-F238E27FC236}">
                <a16:creationId xmlns:a16="http://schemas.microsoft.com/office/drawing/2014/main" id="{1D964665-9D14-44E0-B03C-785B5A187C30}"/>
              </a:ext>
            </a:extLst>
          </p:cNvPr>
          <p:cNvSpPr>
            <a:spLocks noGrp="1"/>
          </p:cNvSpPr>
          <p:nvPr>
            <p:ph idx="1"/>
          </p:nvPr>
        </p:nvSpPr>
        <p:spPr>
          <a:xfrm>
            <a:off x="731520" y="2128603"/>
            <a:ext cx="7680960" cy="3441742"/>
          </a:xfrm>
        </p:spPr>
        <p:txBody>
          <a:bodyPr>
            <a:normAutofit fontScale="85000" lnSpcReduction="20000"/>
          </a:bodyPr>
          <a:lstStyle/>
          <a:p>
            <a:pPr>
              <a:buFont typeface="Wingdings" panose="05000000000000000000" pitchFamily="2" charset="2"/>
              <a:buChar char="u"/>
            </a:pPr>
            <a:r>
              <a:rPr lang="en-US" altLang="zh-TW" sz="2800" dirty="0" smtClean="0">
                <a:latin typeface="微軟正黑體" panose="020B0604030504040204" pitchFamily="34" charset="-120"/>
                <a:ea typeface="微軟正黑體" panose="020B0604030504040204" pitchFamily="34" charset="-120"/>
              </a:rPr>
              <a:t>"</a:t>
            </a:r>
            <a:r>
              <a:rPr lang="en-US" altLang="zh-TW" sz="2800" dirty="0">
                <a:latin typeface="微軟正黑體" panose="020B0604030504040204" pitchFamily="34" charset="-120"/>
                <a:ea typeface="微軟正黑體" panose="020B0604030504040204" pitchFamily="34" charset="-120"/>
              </a:rPr>
              <a:t>Coronavirus Disease 2019 (COVID-19)" refers to the </a:t>
            </a:r>
            <a:r>
              <a:rPr lang="en-US" altLang="zh-TW" sz="2800" b="1" dirty="0">
                <a:solidFill>
                  <a:srgbClr val="0070C0"/>
                </a:solidFill>
                <a:latin typeface="微軟正黑體" panose="020B0604030504040204" pitchFamily="34" charset="-120"/>
                <a:ea typeface="微軟正黑體" panose="020B0604030504040204" pitchFamily="34" charset="-120"/>
              </a:rPr>
              <a:t>cluster of viral pneumonia cases occurring in Wuhan, Hubei Province, since December 2019. </a:t>
            </a:r>
            <a:endParaRPr lang="en-US" altLang="zh-TW" sz="2800" b="1" dirty="0" smtClean="0">
              <a:solidFill>
                <a:srgbClr val="0070C0"/>
              </a:solidFill>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2800" b="1" dirty="0">
              <a:solidFill>
                <a:srgbClr val="0070C0"/>
              </a:solidFill>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en-US" altLang="zh-TW" sz="2800" dirty="0">
                <a:latin typeface="微軟正黑體" panose="020B0604030504040204" pitchFamily="34" charset="-120"/>
                <a:ea typeface="微軟正黑體" panose="020B0604030504040204" pitchFamily="34" charset="-120"/>
              </a:rPr>
              <a:t>According to investigation by the Mainland health authorities, </a:t>
            </a:r>
            <a:r>
              <a:rPr lang="en-US" altLang="zh-TW" sz="2800" b="1" dirty="0">
                <a:solidFill>
                  <a:srgbClr val="0070C0"/>
                </a:solidFill>
                <a:latin typeface="微軟正黑體" panose="020B0604030504040204" pitchFamily="34" charset="-120"/>
                <a:ea typeface="微軟正黑體" panose="020B0604030504040204" pitchFamily="34" charset="-120"/>
              </a:rPr>
              <a:t>a novel coronavirus is found to be the causative agent.</a:t>
            </a:r>
          </a:p>
          <a:p>
            <a:pPr>
              <a:buFont typeface="Wingdings" panose="05000000000000000000" pitchFamily="2" charset="2"/>
              <a:buChar char="u"/>
            </a:pPr>
            <a:endParaRPr lang="en-US" altLang="zh-TW" sz="2800" dirty="0">
              <a:latin typeface="微軟正黑體" panose="020B0604030504040204" pitchFamily="34" charset="-120"/>
              <a:ea typeface="微軟正黑體" panose="020B0604030504040204" pitchFamily="34" charset="-120"/>
            </a:endParaRPr>
          </a:p>
          <a:p>
            <a:pPr marL="0" indent="0">
              <a:buNone/>
            </a:pPr>
            <a:r>
              <a:rPr lang="zh-TW" altLang="en-US" sz="2800" dirty="0">
                <a:latin typeface="微軟正黑體" panose="020B0604030504040204" pitchFamily="34" charset="-120"/>
                <a:ea typeface="微軟正黑體" panose="020B0604030504040204" pitchFamily="34" charset="-120"/>
              </a:rPr>
              <a:t>  </a:t>
            </a:r>
            <a:endParaRPr lang="zh-HK" altLang="en-US" sz="2800" dirty="0">
              <a:latin typeface="微軟正黑體" panose="020B0604030504040204" pitchFamily="34" charset="-120"/>
              <a:ea typeface="微軟正黑體" panose="020B0604030504040204" pitchFamily="34" charset="-120"/>
            </a:endParaRPr>
          </a:p>
        </p:txBody>
      </p:sp>
      <p:sp>
        <p:nvSpPr>
          <p:cNvPr id="13" name="Rectangle 12">
            <a:extLst>
              <a:ext uri="{FF2B5EF4-FFF2-40B4-BE49-F238E27FC236}">
                <a16:creationId xmlns:a16="http://schemas.microsoft.com/office/drawing/2014/main" id="{1314DAE3-DFEC-49A8-A464-FADB26D64AB1}"/>
              </a:ext>
            </a:extLst>
          </p:cNvPr>
          <p:cNvSpPr/>
          <p:nvPr/>
        </p:nvSpPr>
        <p:spPr>
          <a:xfrm>
            <a:off x="1219574" y="4924014"/>
            <a:ext cx="7525415" cy="646331"/>
          </a:xfrm>
          <a:prstGeom prst="rect">
            <a:avLst/>
          </a:prstGeom>
        </p:spPr>
        <p:txBody>
          <a:bodyPr wrap="square">
            <a:spAutoFit/>
          </a:bodyPr>
          <a:lstStyle/>
          <a:p>
            <a:r>
              <a:rPr lang="en-US" altLang="zh-TW" dirty="0" smtClean="0">
                <a:latin typeface="微軟正黑體" panose="020B0604030504040204" pitchFamily="34" charset="-120"/>
                <a:ea typeface="微軟正黑體" panose="020B0604030504040204" pitchFamily="34" charset="-120"/>
              </a:rPr>
              <a:t>Source: Centre </a:t>
            </a:r>
            <a:r>
              <a:rPr lang="en-US" altLang="zh-TW" dirty="0">
                <a:latin typeface="微軟正黑體" panose="020B0604030504040204" pitchFamily="34" charset="-120"/>
                <a:ea typeface="微軟正黑體" panose="020B0604030504040204" pitchFamily="34" charset="-120"/>
              </a:rPr>
              <a:t>for Health Protection, Department of Health </a:t>
            </a:r>
            <a:r>
              <a:rPr lang="en-US" altLang="zh-HK" dirty="0" smtClean="0">
                <a:latin typeface="微軟正黑體" panose="020B0604030504040204" pitchFamily="34" charset="-120"/>
                <a:ea typeface="微軟正黑體" panose="020B0604030504040204" pitchFamily="34" charset="-120"/>
                <a:hlinkClick r:id="rId2"/>
              </a:rPr>
              <a:t>https</a:t>
            </a:r>
            <a:r>
              <a:rPr lang="en-US" altLang="zh-HK" dirty="0">
                <a:latin typeface="微軟正黑體" panose="020B0604030504040204" pitchFamily="34" charset="-120"/>
                <a:ea typeface="微軟正黑體" panose="020B0604030504040204" pitchFamily="34" charset="-120"/>
                <a:hlinkClick r:id="rId2"/>
              </a:rPr>
              <a:t>://</a:t>
            </a:r>
            <a:r>
              <a:rPr lang="en-US" altLang="zh-HK" dirty="0" smtClean="0">
                <a:latin typeface="微軟正黑體" panose="020B0604030504040204" pitchFamily="34" charset="-120"/>
                <a:ea typeface="微軟正黑體" panose="020B0604030504040204" pitchFamily="34" charset="-120"/>
                <a:hlinkClick r:id="rId2"/>
              </a:rPr>
              <a:t>www.chp.gov.hk/en/healthtopics/content/24/102466.html</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3887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7518-3CF6-4E67-A90B-9D3395839D0E}"/>
              </a:ext>
            </a:extLst>
          </p:cNvPr>
          <p:cNvSpPr>
            <a:spLocks noGrp="1"/>
          </p:cNvSpPr>
          <p:nvPr>
            <p:ph type="title"/>
          </p:nvPr>
        </p:nvSpPr>
        <p:spPr>
          <a:xfrm>
            <a:off x="427543" y="342312"/>
            <a:ext cx="8716457" cy="1028314"/>
          </a:xfrm>
        </p:spPr>
        <p:txBody>
          <a:bodyPr>
            <a:normAutofit/>
          </a:bodyPr>
          <a:lstStyle/>
          <a:p>
            <a:r>
              <a:rPr lang="en-US" altLang="zh-TW" sz="2800" b="1" dirty="0" smtClean="0">
                <a:solidFill>
                  <a:srgbClr val="002060"/>
                </a:solidFill>
                <a:latin typeface="微軟正黑體" panose="020B0604030504040204" pitchFamily="34" charset="-120"/>
                <a:ea typeface="微軟正黑體" panose="020B0604030504040204" pitchFamily="34" charset="-120"/>
              </a:rPr>
              <a:t>Question </a:t>
            </a:r>
            <a:r>
              <a:rPr lang="en-US" altLang="zh-TW" sz="2800" b="1" dirty="0">
                <a:solidFill>
                  <a:srgbClr val="002060"/>
                </a:solidFill>
                <a:latin typeface="微軟正黑體" panose="020B0604030504040204" pitchFamily="34" charset="-120"/>
                <a:ea typeface="微軟正黑體" panose="020B0604030504040204" pitchFamily="34" charset="-120"/>
              </a:rPr>
              <a:t>1﹕Is </a:t>
            </a:r>
            <a:r>
              <a:rPr lang="en-US" altLang="zh-TW" sz="2800" b="1" dirty="0" smtClean="0">
                <a:solidFill>
                  <a:srgbClr val="002060"/>
                </a:solidFill>
                <a:latin typeface="微軟正黑體" panose="020B0604030504040204" pitchFamily="34" charset="-120"/>
                <a:ea typeface="微軟正黑體" panose="020B0604030504040204" pitchFamily="34" charset="-120"/>
              </a:rPr>
              <a:t>COVID-19 an incurable disease?</a:t>
            </a:r>
            <a:endParaRPr lang="zh-HK" altLang="en-US" sz="2800" b="1"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67E812B7-36BE-4D87-9621-7E0D8AED8F2E}"/>
              </a:ext>
            </a:extLst>
          </p:cNvPr>
          <p:cNvSpPr>
            <a:spLocks noGrp="1"/>
          </p:cNvSpPr>
          <p:nvPr>
            <p:ph idx="1"/>
          </p:nvPr>
        </p:nvSpPr>
        <p:spPr>
          <a:xfrm>
            <a:off x="505951" y="1475510"/>
            <a:ext cx="7964718" cy="3171306"/>
          </a:xfrm>
        </p:spPr>
        <p:txBody>
          <a:bodyPr>
            <a:normAutofit/>
          </a:bodyPr>
          <a:lstStyle/>
          <a:p>
            <a:pPr>
              <a:buFont typeface="Wingdings" panose="05000000000000000000" pitchFamily="2" charset="2"/>
              <a:buChar char="u"/>
            </a:pPr>
            <a:r>
              <a:rPr lang="zh-TW" altLang="en-US" sz="1600" dirty="0" smtClean="0">
                <a:latin typeface="微軟正黑體" panose="020B0604030504040204" pitchFamily="34" charset="-120"/>
                <a:ea typeface="微軟正黑體" panose="020B0604030504040204" pitchFamily="34" charset="-120"/>
              </a:rPr>
              <a:t> </a:t>
            </a:r>
            <a:r>
              <a:rPr lang="en-US" altLang="zh-TW" sz="1600" dirty="0" smtClean="0">
                <a:latin typeface="微軟正黑體" panose="020B0604030504040204" pitchFamily="34" charset="-120"/>
                <a:ea typeface="微軟正黑體" panose="020B0604030504040204" pitchFamily="34" charset="-120"/>
              </a:rPr>
              <a:t>The main treatment is </a:t>
            </a:r>
            <a:r>
              <a:rPr lang="en-US" altLang="zh-TW" sz="1600" b="1" dirty="0">
                <a:solidFill>
                  <a:srgbClr val="0070C0"/>
                </a:solidFill>
                <a:latin typeface="微軟正黑體" panose="020B0604030504040204" pitchFamily="34" charset="-120"/>
                <a:ea typeface="微軟正黑體" panose="020B0604030504040204" pitchFamily="34" charset="-120"/>
              </a:rPr>
              <a:t>supportive</a:t>
            </a:r>
            <a:r>
              <a:rPr lang="en-US" altLang="zh-TW" sz="1600" dirty="0" smtClean="0">
                <a:latin typeface="微軟正黑體" panose="020B0604030504040204" pitchFamily="34" charset="-120"/>
                <a:ea typeface="微軟正黑體" panose="020B0604030504040204" pitchFamily="34" charset="-120"/>
              </a:rPr>
              <a:t>. </a:t>
            </a:r>
            <a:endParaRPr lang="en-US" altLang="zh-TW" sz="16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en-US" altLang="zh-TW" sz="1600" dirty="0" smtClean="0">
                <a:latin typeface="微軟正黑體" panose="020B0604030504040204" pitchFamily="34" charset="-120"/>
                <a:ea typeface="微軟正黑體" panose="020B0604030504040204" pitchFamily="34" charset="-120"/>
              </a:rPr>
              <a:t>According </a:t>
            </a:r>
            <a:r>
              <a:rPr lang="en-US" altLang="zh-TW" sz="1600" dirty="0">
                <a:latin typeface="微軟正黑體" panose="020B0604030504040204" pitchFamily="34" charset="-120"/>
                <a:ea typeface="微軟正黑體" panose="020B0604030504040204" pitchFamily="34" charset="-120"/>
              </a:rPr>
              <a:t>to information provided by the Mainland health authorities, symptoms of the cases include fever, malaise, dry cough and shortness of breath. Some cases were in serious condition. People of older age or having underlying disease are at a higher risk of deterioration into serious condition.</a:t>
            </a:r>
            <a:endParaRPr lang="en-US" altLang="zh-TW" sz="1600" dirty="0" smtClean="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en-US" altLang="zh-TW" sz="1600" b="1" dirty="0" smtClean="0">
                <a:solidFill>
                  <a:srgbClr val="0070C0"/>
                </a:solidFill>
                <a:latin typeface="微軟正黑體" panose="020B0604030504040204" pitchFamily="34" charset="-120"/>
                <a:ea typeface="微軟正黑體" panose="020B0604030504040204" pitchFamily="34" charset="-120"/>
              </a:rPr>
              <a:t>Facts </a:t>
            </a:r>
            <a:r>
              <a:rPr lang="en-US" altLang="zh-TW" sz="1600" b="1" dirty="0">
                <a:solidFill>
                  <a:srgbClr val="0070C0"/>
                </a:solidFill>
                <a:latin typeface="微軟正黑體" panose="020B0604030504040204" pitchFamily="34" charset="-120"/>
                <a:ea typeface="微軟正黑體" panose="020B0604030504040204" pitchFamily="34" charset="-120"/>
              </a:rPr>
              <a:t>and knowledge available when the novel infection is first detected are often limited. As the situation evolves, relevant information will gradually come to light </a:t>
            </a:r>
            <a:r>
              <a:rPr lang="en-US" altLang="zh-TW" sz="1600" dirty="0" smtClean="0">
                <a:latin typeface="微軟正黑體" panose="020B0604030504040204" pitchFamily="34" charset="-120"/>
                <a:ea typeface="微軟正黑體" panose="020B0604030504040204" pitchFamily="34" charset="-120"/>
              </a:rPr>
              <a:t>such </a:t>
            </a:r>
            <a:r>
              <a:rPr lang="en-US" altLang="zh-TW" sz="1600" dirty="0">
                <a:latin typeface="微軟正黑體" panose="020B0604030504040204" pitchFamily="34" charset="-120"/>
                <a:ea typeface="微軟正黑體" panose="020B0604030504040204" pitchFamily="34" charset="-120"/>
              </a:rPr>
              <a:t>as the distribution of vector or animal reservoir, population </a:t>
            </a:r>
            <a:r>
              <a:rPr lang="en-US" altLang="zh-TW" sz="1600" dirty="0" smtClean="0">
                <a:latin typeface="微軟正黑體" panose="020B0604030504040204" pitchFamily="34" charset="-120"/>
                <a:ea typeface="微軟正黑體" panose="020B0604030504040204" pitchFamily="34" charset="-120"/>
              </a:rPr>
              <a:t>with increased </a:t>
            </a:r>
            <a:r>
              <a:rPr lang="en-US" altLang="zh-TW" sz="1600" dirty="0">
                <a:latin typeface="微軟正黑體" panose="020B0604030504040204" pitchFamily="34" charset="-120"/>
                <a:ea typeface="微軟正黑體" panose="020B0604030504040204" pitchFamily="34" charset="-120"/>
              </a:rPr>
              <a:t>risk, case fatality ratio, complication rate, reproductive </a:t>
            </a:r>
            <a:r>
              <a:rPr lang="en-US" altLang="zh-TW" sz="1600" dirty="0" smtClean="0">
                <a:latin typeface="微軟正黑體" panose="020B0604030504040204" pitchFamily="34" charset="-120"/>
                <a:ea typeface="微軟正黑體" panose="020B0604030504040204" pitchFamily="34" charset="-120"/>
              </a:rPr>
              <a:t>number and </a:t>
            </a:r>
            <a:r>
              <a:rPr lang="en-US" altLang="zh-TW" sz="1600" dirty="0">
                <a:latin typeface="微軟正黑體" panose="020B0604030504040204" pitchFamily="34" charset="-120"/>
                <a:ea typeface="微軟正黑體" panose="020B0604030504040204" pitchFamily="34" charset="-120"/>
              </a:rPr>
              <a:t>other transmission </a:t>
            </a:r>
            <a:r>
              <a:rPr lang="en-US" altLang="zh-TW" sz="1600" dirty="0" smtClean="0">
                <a:latin typeface="微軟正黑體" panose="020B0604030504040204" pitchFamily="34" charset="-120"/>
                <a:ea typeface="微軟正黑體" panose="020B0604030504040204" pitchFamily="34" charset="-120"/>
              </a:rPr>
              <a:t>characteristics. </a:t>
            </a:r>
            <a:endParaRPr lang="en-US" altLang="zh-TW" sz="1600" dirty="0">
              <a:latin typeface="微軟正黑體" panose="020B0604030504040204" pitchFamily="34" charset="-120"/>
              <a:ea typeface="微軟正黑體" panose="020B0604030504040204" pitchFamily="34" charset="-120"/>
            </a:endParaRPr>
          </a:p>
        </p:txBody>
      </p:sp>
      <p:sp>
        <p:nvSpPr>
          <p:cNvPr id="7" name="Rectangle 6">
            <a:extLst>
              <a:ext uri="{FF2B5EF4-FFF2-40B4-BE49-F238E27FC236}">
                <a16:creationId xmlns:a16="http://schemas.microsoft.com/office/drawing/2014/main" id="{3C10CA13-1248-4F94-B764-90DA3EFEF353}"/>
              </a:ext>
            </a:extLst>
          </p:cNvPr>
          <p:cNvSpPr/>
          <p:nvPr/>
        </p:nvSpPr>
        <p:spPr>
          <a:xfrm>
            <a:off x="505951" y="4549676"/>
            <a:ext cx="8288914" cy="2308324"/>
          </a:xfrm>
          <a:prstGeom prst="rect">
            <a:avLst/>
          </a:prstGeom>
        </p:spPr>
        <p:txBody>
          <a:bodyPr wrap="square">
            <a:spAutoFit/>
          </a:bodyPr>
          <a:lstStyle/>
          <a:p>
            <a:r>
              <a:rPr lang="en-US" altLang="zh-TW" sz="1600" dirty="0" smtClean="0">
                <a:latin typeface="微軟正黑體" panose="020B0604030504040204" pitchFamily="34" charset="-120"/>
                <a:ea typeface="微軟正黑體" panose="020B0604030504040204" pitchFamily="34" charset="-120"/>
              </a:rPr>
              <a:t>Sources﹕</a:t>
            </a:r>
            <a:endParaRPr lang="en-US" altLang="zh-TW" sz="1600" dirty="0">
              <a:latin typeface="微軟正黑體" panose="020B0604030504040204" pitchFamily="34" charset="-120"/>
              <a:ea typeface="微軟正黑體" panose="020B0604030504040204" pitchFamily="34" charset="-120"/>
            </a:endParaRPr>
          </a:p>
          <a:p>
            <a:pPr marL="285750" indent="-285750">
              <a:buFont typeface="Wingdings" panose="05000000000000000000" pitchFamily="2" charset="2"/>
              <a:buChar char="l"/>
            </a:pPr>
            <a:r>
              <a:rPr lang="en-US" altLang="zh-TW" sz="1600" dirty="0" smtClean="0">
                <a:latin typeface="微軟正黑體" panose="020B0604030504040204" pitchFamily="34" charset="-120"/>
                <a:ea typeface="微軟正黑體" panose="020B0604030504040204" pitchFamily="34" charset="-120"/>
              </a:rPr>
              <a:t>Centre for Health Protection, Department of Health </a:t>
            </a:r>
            <a:r>
              <a:rPr lang="en-US" altLang="zh-HK" sz="1600" dirty="0" smtClean="0">
                <a:latin typeface="微軟正黑體" panose="020B0604030504040204" pitchFamily="34" charset="-120"/>
                <a:ea typeface="微軟正黑體" panose="020B0604030504040204" pitchFamily="34" charset="-120"/>
                <a:hlinkClick r:id="rId2"/>
              </a:rPr>
              <a:t>https</a:t>
            </a:r>
            <a:r>
              <a:rPr lang="en-US" altLang="zh-HK" sz="1600" dirty="0">
                <a:latin typeface="微軟正黑體" panose="020B0604030504040204" pitchFamily="34" charset="-120"/>
                <a:ea typeface="微軟正黑體" panose="020B0604030504040204" pitchFamily="34" charset="-120"/>
                <a:hlinkClick r:id="rId2"/>
              </a:rPr>
              <a:t>://</a:t>
            </a:r>
            <a:r>
              <a:rPr lang="en-US" altLang="zh-HK" sz="1600" dirty="0" smtClean="0">
                <a:latin typeface="微軟正黑體" panose="020B0604030504040204" pitchFamily="34" charset="-120"/>
                <a:ea typeface="微軟正黑體" panose="020B0604030504040204" pitchFamily="34" charset="-120"/>
                <a:hlinkClick r:id="rId2"/>
              </a:rPr>
              <a:t>www.chp.gov.hk/en/healthtopics/content/24/102466.html</a:t>
            </a:r>
            <a:endParaRPr lang="en-US" altLang="zh-HK" sz="1600" dirty="0">
              <a:latin typeface="微軟正黑體" panose="020B0604030504040204" pitchFamily="34" charset="-120"/>
              <a:ea typeface="微軟正黑體" panose="020B0604030504040204" pitchFamily="34" charset="-120"/>
            </a:endParaRPr>
          </a:p>
          <a:p>
            <a:pPr marL="285750" indent="-285750">
              <a:buFont typeface="Wingdings" panose="05000000000000000000" pitchFamily="2" charset="2"/>
              <a:buChar char="l"/>
            </a:pPr>
            <a:r>
              <a:rPr lang="en-US" altLang="zh-TW" sz="1600" dirty="0" smtClean="0">
                <a:latin typeface="微軟正黑體" panose="020B0604030504040204" pitchFamily="34" charset="-120"/>
                <a:ea typeface="微軟正黑體" panose="020B0604030504040204" pitchFamily="34" charset="-120"/>
              </a:rPr>
              <a:t>Preparedness </a:t>
            </a:r>
            <a:r>
              <a:rPr lang="en-US" altLang="zh-TW" sz="1600" dirty="0">
                <a:latin typeface="微軟正黑體" panose="020B0604030504040204" pitchFamily="34" charset="-120"/>
                <a:ea typeface="微軟正黑體" panose="020B0604030504040204" pitchFamily="34" charset="-120"/>
              </a:rPr>
              <a:t>and Response </a:t>
            </a:r>
            <a:r>
              <a:rPr lang="en-US" altLang="zh-TW" sz="1600" dirty="0" smtClean="0">
                <a:latin typeface="微軟正黑體" panose="020B0604030504040204" pitchFamily="34" charset="-120"/>
                <a:ea typeface="微軟正黑體" panose="020B0604030504040204" pitchFamily="34" charset="-120"/>
              </a:rPr>
              <a:t>Plan for Novel </a:t>
            </a:r>
            <a:r>
              <a:rPr lang="en-US" altLang="zh-TW" sz="1600" dirty="0">
                <a:latin typeface="微軟正黑體" panose="020B0604030504040204" pitchFamily="34" charset="-120"/>
                <a:ea typeface="微軟正黑體" panose="020B0604030504040204" pitchFamily="34" charset="-120"/>
              </a:rPr>
              <a:t>Infectious Disease of Public Health </a:t>
            </a:r>
            <a:r>
              <a:rPr lang="en-US" altLang="zh-TW" sz="1600" dirty="0" smtClean="0">
                <a:latin typeface="微軟正黑體" panose="020B0604030504040204" pitchFamily="34" charset="-120"/>
                <a:ea typeface="微軟正黑體" panose="020B0604030504040204" pitchFamily="34" charset="-120"/>
              </a:rPr>
              <a:t>Significance (2020)</a:t>
            </a:r>
            <a:endParaRPr lang="en-US" altLang="zh-TW" sz="1600" dirty="0">
              <a:latin typeface="微軟正黑體" panose="020B0604030504040204" pitchFamily="34" charset="-120"/>
              <a:ea typeface="微軟正黑體" panose="020B0604030504040204" pitchFamily="34" charset="-120"/>
            </a:endParaRPr>
          </a:p>
          <a:p>
            <a:r>
              <a:rPr lang="en-HK" altLang="zh-HK" sz="1600" dirty="0" smtClean="0">
                <a:latin typeface="微軟正黑體" panose="020B0604030504040204" pitchFamily="34" charset="-120"/>
                <a:ea typeface="微軟正黑體" panose="020B0604030504040204" pitchFamily="34" charset="-120"/>
                <a:hlinkClick r:id="rId3"/>
              </a:rPr>
              <a:t>https</a:t>
            </a:r>
            <a:r>
              <a:rPr lang="en-HK" altLang="zh-HK" sz="1600" dirty="0">
                <a:latin typeface="微軟正黑體" panose="020B0604030504040204" pitchFamily="34" charset="-120"/>
                <a:ea typeface="微軟正黑體" panose="020B0604030504040204" pitchFamily="34" charset="-120"/>
                <a:hlinkClick r:id="rId3"/>
              </a:rPr>
              <a:t>://</a:t>
            </a:r>
            <a:r>
              <a:rPr lang="en-HK" altLang="zh-HK" sz="1600" dirty="0" smtClean="0">
                <a:latin typeface="微軟正黑體" panose="020B0604030504040204" pitchFamily="34" charset="-120"/>
                <a:ea typeface="微軟正黑體" panose="020B0604030504040204" pitchFamily="34" charset="-120"/>
                <a:hlinkClick r:id="rId3"/>
              </a:rPr>
              <a:t>www.chp.gov.hk/files/pdf/govt_preparedness_and_response_plan_for_novel_infectious_disease_of_public_health_significance_eng.pdf</a:t>
            </a:r>
            <a:endParaRPr lang="en-HK" altLang="zh-HK" sz="1600" dirty="0" smtClean="0">
              <a:latin typeface="微軟正黑體" panose="020B0604030504040204" pitchFamily="34" charset="-120"/>
              <a:ea typeface="微軟正黑體" panose="020B0604030504040204" pitchFamily="34" charset="-120"/>
            </a:endParaRPr>
          </a:p>
          <a:p>
            <a:endParaRPr lang="en-HK" altLang="zh-HK" sz="1600" dirty="0">
              <a:latin typeface="微軟正黑體" panose="020B0604030504040204" pitchFamily="34" charset="-120"/>
              <a:ea typeface="微軟正黑體" panose="020B0604030504040204" pitchFamily="34" charset="-120"/>
            </a:endParaRPr>
          </a:p>
          <a:p>
            <a:endParaRPr lang="zh-HK" altLang="en-US" sz="1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7884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05A8-EFB7-4DE8-B7C0-E4115B0FDC53}"/>
              </a:ext>
            </a:extLst>
          </p:cNvPr>
          <p:cNvSpPr>
            <a:spLocks noGrp="1"/>
          </p:cNvSpPr>
          <p:nvPr>
            <p:ph type="title"/>
          </p:nvPr>
        </p:nvSpPr>
        <p:spPr>
          <a:xfrm>
            <a:off x="391345" y="405333"/>
            <a:ext cx="9792208" cy="1527078"/>
          </a:xfrm>
        </p:spPr>
        <p:txBody>
          <a:bodyPr>
            <a:normAutofit/>
          </a:bodyPr>
          <a:lstStyle/>
          <a:p>
            <a:r>
              <a:rPr lang="en-US" altLang="zh-TW" sz="3200" b="1" dirty="0" smtClean="0">
                <a:solidFill>
                  <a:srgbClr val="002060"/>
                </a:solidFill>
                <a:latin typeface="微軟正黑體" panose="020B0604030504040204" pitchFamily="34" charset="-120"/>
                <a:ea typeface="微軟正黑體" panose="020B0604030504040204" pitchFamily="34" charset="-120"/>
              </a:rPr>
              <a:t>Question 2﹕Is COVID-19 unavoidable? </a:t>
            </a:r>
            <a:endParaRPr lang="zh-HK" altLang="en-US" sz="3200" b="1"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96D29DDE-D2AD-4703-AEFA-B82BF30B8F13}"/>
              </a:ext>
            </a:extLst>
          </p:cNvPr>
          <p:cNvSpPr>
            <a:spLocks noGrp="1"/>
          </p:cNvSpPr>
          <p:nvPr>
            <p:ph idx="1"/>
          </p:nvPr>
        </p:nvSpPr>
        <p:spPr>
          <a:xfrm>
            <a:off x="565912" y="1934638"/>
            <a:ext cx="7978481" cy="3288315"/>
          </a:xfrm>
        </p:spPr>
        <p:txBody>
          <a:bodyPr>
            <a:normAutofit fontScale="55000" lnSpcReduction="20000"/>
          </a:bodyPr>
          <a:lstStyle/>
          <a:p>
            <a:pPr>
              <a:buFont typeface="Wingdings" panose="05000000000000000000" pitchFamily="2" charset="2"/>
              <a:buChar char="u"/>
            </a:pPr>
            <a:r>
              <a:rPr lang="en-US" altLang="zh-TW" sz="3200" dirty="0" smtClean="0">
                <a:latin typeface="微軟正黑體" panose="020B0604030504040204" pitchFamily="34" charset="-120"/>
                <a:ea typeface="微軟正黑體" panose="020B0604030504040204" pitchFamily="34" charset="-120"/>
              </a:rPr>
              <a:t> Current </a:t>
            </a:r>
            <a:r>
              <a:rPr lang="en-US" altLang="zh-TW" sz="3200" dirty="0">
                <a:latin typeface="微軟正黑體" panose="020B0604030504040204" pitchFamily="34" charset="-120"/>
                <a:ea typeface="微軟正黑體" panose="020B0604030504040204" pitchFamily="34" charset="-120"/>
              </a:rPr>
              <a:t>information suggests that the incubation period ranges from 1 to 12.5 days (with median estimates of 5 to 6 days), but can be as long as 14 days.</a:t>
            </a: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en-US" altLang="zh-TW" sz="3200" dirty="0" smtClean="0">
                <a:latin typeface="微軟正黑體" panose="020B0604030504040204" pitchFamily="34" charset="-120"/>
                <a:ea typeface="微軟正黑體" panose="020B0604030504040204" pitchFamily="34" charset="-120"/>
              </a:rPr>
              <a:t> There is no vaccine for this infectious disease at the moment. </a:t>
            </a:r>
            <a:r>
              <a:rPr lang="en-US" altLang="zh-TW" sz="3200" b="1" dirty="0" smtClean="0">
                <a:solidFill>
                  <a:srgbClr val="0070C0"/>
                </a:solidFill>
                <a:latin typeface="微軟正黑體" panose="020B0604030504040204" pitchFamily="34" charset="-120"/>
                <a:ea typeface="微軟正黑體" panose="020B0604030504040204" pitchFamily="34" charset="-120"/>
              </a:rPr>
              <a:t>The </a:t>
            </a:r>
            <a:r>
              <a:rPr lang="en-US" altLang="zh-TW" sz="3200" b="1" dirty="0">
                <a:solidFill>
                  <a:srgbClr val="0070C0"/>
                </a:solidFill>
                <a:latin typeface="微軟正黑體" panose="020B0604030504040204" pitchFamily="34" charset="-120"/>
                <a:ea typeface="微軟正黑體" panose="020B0604030504040204" pitchFamily="34" charset="-120"/>
              </a:rPr>
              <a:t>main mode of transmission is through respiratory droplets, the virus can also be transmitted through </a:t>
            </a:r>
            <a:r>
              <a:rPr lang="en-US" altLang="zh-TW" sz="3200" b="1" dirty="0" smtClean="0">
                <a:solidFill>
                  <a:srgbClr val="0070C0"/>
                </a:solidFill>
                <a:latin typeface="微軟正黑體" panose="020B0604030504040204" pitchFamily="34" charset="-120"/>
                <a:ea typeface="微軟正黑體" panose="020B0604030504040204" pitchFamily="34" charset="-120"/>
              </a:rPr>
              <a:t>contact, so members of the public should always maintain strict personal and environmental hygiene. </a:t>
            </a: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en-US" altLang="zh-TW" sz="3200" dirty="0" smtClean="0">
                <a:latin typeface="微軟正黑體" panose="020B0604030504040204" pitchFamily="34" charset="-120"/>
                <a:ea typeface="微軟正黑體" panose="020B0604030504040204" pitchFamily="34" charset="-120"/>
              </a:rPr>
              <a:t> When </a:t>
            </a:r>
            <a:r>
              <a:rPr lang="en-US" altLang="zh-TW" sz="3200" dirty="0">
                <a:latin typeface="微軟正黑體" panose="020B0604030504040204" pitchFamily="34" charset="-120"/>
                <a:ea typeface="微軟正黑體" panose="020B0604030504040204" pitchFamily="34" charset="-120"/>
              </a:rPr>
              <a:t>having respiratory symptoms, wear a surgical mask, refrain from work or attending class at school, avoid going to crowded places and seek medical advice promptly.</a:t>
            </a:r>
            <a:endParaRPr lang="zh-HK" altLang="en-US"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zh-HK" altLang="en-US" dirty="0">
              <a:latin typeface="微軟正黑體" panose="020B0604030504040204" pitchFamily="34" charset="-120"/>
              <a:ea typeface="微軟正黑體" panose="020B0604030504040204" pitchFamily="34" charset="-120"/>
            </a:endParaRPr>
          </a:p>
        </p:txBody>
      </p:sp>
      <p:sp>
        <p:nvSpPr>
          <p:cNvPr id="4" name="Rectangle 3">
            <a:extLst>
              <a:ext uri="{FF2B5EF4-FFF2-40B4-BE49-F238E27FC236}">
                <a16:creationId xmlns:a16="http://schemas.microsoft.com/office/drawing/2014/main" id="{CA8435CF-64E2-4599-8ADA-5E83FA06F316}"/>
              </a:ext>
            </a:extLst>
          </p:cNvPr>
          <p:cNvSpPr/>
          <p:nvPr/>
        </p:nvSpPr>
        <p:spPr>
          <a:xfrm>
            <a:off x="779136" y="5730711"/>
            <a:ext cx="8364864" cy="646331"/>
          </a:xfrm>
          <a:prstGeom prst="rect">
            <a:avLst/>
          </a:prstGeom>
        </p:spPr>
        <p:txBody>
          <a:bodyPr wrap="square">
            <a:spAutoFit/>
          </a:bodyPr>
          <a:lstStyle/>
          <a:p>
            <a:r>
              <a:rPr lang="en-US" altLang="zh-TW" dirty="0">
                <a:latin typeface="微軟正黑體" panose="020B0604030504040204" pitchFamily="34" charset="-120"/>
                <a:ea typeface="微軟正黑體" panose="020B0604030504040204" pitchFamily="34" charset="-120"/>
              </a:rPr>
              <a:t>Source: Centre for Health Protection, Department of Health </a:t>
            </a:r>
            <a:r>
              <a:rPr lang="en-US" altLang="zh-HK" dirty="0" smtClean="0">
                <a:latin typeface="微軟正黑體" panose="020B0604030504040204" pitchFamily="34" charset="-120"/>
                <a:ea typeface="微軟正黑體" panose="020B0604030504040204" pitchFamily="34" charset="-120"/>
                <a:hlinkClick r:id="rId2"/>
              </a:rPr>
              <a:t>https</a:t>
            </a:r>
            <a:r>
              <a:rPr lang="en-US" altLang="zh-HK" dirty="0">
                <a:latin typeface="微軟正黑體" panose="020B0604030504040204" pitchFamily="34" charset="-120"/>
                <a:ea typeface="微軟正黑體" panose="020B0604030504040204" pitchFamily="34" charset="-120"/>
                <a:hlinkClick r:id="rId2"/>
              </a:rPr>
              <a:t>://</a:t>
            </a:r>
            <a:r>
              <a:rPr lang="en-US" altLang="zh-HK" dirty="0" smtClean="0">
                <a:latin typeface="微軟正黑體" panose="020B0604030504040204" pitchFamily="34" charset="-120"/>
                <a:ea typeface="微軟正黑體" panose="020B0604030504040204" pitchFamily="34" charset="-120"/>
                <a:hlinkClick r:id="rId2"/>
              </a:rPr>
              <a:t>www.chp.gov.hk/en/healthtopics/content/24/102466.html</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394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96C3-535E-43AF-AE05-6BCEA8602D8F}"/>
              </a:ext>
            </a:extLst>
          </p:cNvPr>
          <p:cNvSpPr>
            <a:spLocks noGrp="1"/>
          </p:cNvSpPr>
          <p:nvPr>
            <p:ph type="title"/>
          </p:nvPr>
        </p:nvSpPr>
        <p:spPr>
          <a:xfrm>
            <a:off x="4571113" y="484115"/>
            <a:ext cx="4420937" cy="816209"/>
          </a:xfrm>
        </p:spPr>
        <p:txBody>
          <a:bodyPr>
            <a:noAutofit/>
          </a:bodyPr>
          <a:lstStyle/>
          <a:p>
            <a:pPr algn="ctr"/>
            <a:r>
              <a:rPr lang="en-US" altLang="zh-TW" sz="3200" b="1" dirty="0">
                <a:latin typeface="微軟正黑體" panose="020B0604030504040204" pitchFamily="34" charset="-120"/>
                <a:ea typeface="微軟正黑體" panose="020B0604030504040204" pitchFamily="34" charset="-120"/>
              </a:rPr>
              <a:t/>
            </a:r>
            <a:br>
              <a:rPr lang="en-US" altLang="zh-TW" sz="3200" b="1" dirty="0">
                <a:latin typeface="微軟正黑體" panose="020B0604030504040204" pitchFamily="34" charset="-120"/>
                <a:ea typeface="微軟正黑體" panose="020B0604030504040204" pitchFamily="34" charset="-120"/>
              </a:rPr>
            </a:br>
            <a:r>
              <a:rPr lang="en-US" altLang="zh-HK" sz="2000" b="1" dirty="0" smtClean="0">
                <a:latin typeface="微軟正黑體" panose="020B0604030504040204" pitchFamily="34" charset="-120"/>
                <a:ea typeface="微軟正黑體" panose="020B0604030504040204" pitchFamily="34" charset="-120"/>
              </a:rPr>
              <a:t>Chapter 2:</a:t>
            </a:r>
            <a:br>
              <a:rPr lang="en-US" altLang="zh-HK" sz="2000" b="1" dirty="0" smtClean="0">
                <a:latin typeface="微軟正黑體" panose="020B0604030504040204" pitchFamily="34" charset="-120"/>
                <a:ea typeface="微軟正黑體" panose="020B0604030504040204" pitchFamily="34" charset="-120"/>
              </a:rPr>
            </a:br>
            <a:r>
              <a:rPr lang="en-US" altLang="zh-TW" sz="2000" b="1" dirty="0" smtClean="0">
                <a:latin typeface="微軟正黑體" panose="020B0604030504040204" pitchFamily="34" charset="-120"/>
                <a:ea typeface="微軟正黑體" panose="020B0604030504040204" pitchFamily="34" charset="-120"/>
              </a:rPr>
              <a:t>Knowledge about prevention </a:t>
            </a:r>
            <a:r>
              <a:rPr lang="en-US" altLang="zh-TW" sz="2000" b="1" dirty="0">
                <a:latin typeface="微軟正黑體" panose="020B0604030504040204" pitchFamily="34" charset="-120"/>
                <a:ea typeface="微軟正黑體" panose="020B0604030504040204" pitchFamily="34" charset="-120"/>
              </a:rPr>
              <a:t>and control of epidemic </a:t>
            </a:r>
            <a:r>
              <a:rPr lang="en-US" altLang="zh-TW" sz="3200" b="1" dirty="0">
                <a:latin typeface="微軟正黑體" panose="020B0604030504040204" pitchFamily="34" charset="-120"/>
                <a:ea typeface="微軟正黑體" panose="020B0604030504040204" pitchFamily="34" charset="-120"/>
              </a:rPr>
              <a:t/>
            </a:r>
            <a:br>
              <a:rPr lang="en-US" altLang="zh-TW" sz="3200" b="1" dirty="0">
                <a:latin typeface="微軟正黑體" panose="020B0604030504040204" pitchFamily="34" charset="-120"/>
                <a:ea typeface="微軟正黑體" panose="020B0604030504040204" pitchFamily="34" charset="-120"/>
              </a:rPr>
            </a:br>
            <a:endParaRPr lang="zh-HK" altLang="en-US" sz="3200" dirty="0">
              <a:latin typeface="微軟正黑體" panose="020B0604030504040204" pitchFamily="34" charset="-120"/>
              <a:ea typeface="微軟正黑體" panose="020B0604030504040204" pitchFamily="34" charset="-120"/>
            </a:endParaRPr>
          </a:p>
        </p:txBody>
      </p:sp>
      <p:sp>
        <p:nvSpPr>
          <p:cNvPr id="20" name="Rectangle 15">
            <a:extLst>
              <a:ext uri="{FF2B5EF4-FFF2-40B4-BE49-F238E27FC236}">
                <a16:creationId xmlns:a16="http://schemas.microsoft.com/office/drawing/2014/main" id="{0BBB6B01-5B73-410C-B70E-8CF2FA470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40" y="727628"/>
            <a:ext cx="4025373"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1" name="Rectangle 17">
            <a:extLst>
              <a:ext uri="{FF2B5EF4-FFF2-40B4-BE49-F238E27FC236}">
                <a16:creationId xmlns:a16="http://schemas.microsoft.com/office/drawing/2014/main" id="{8712F587-12D0-435C-8E3F-F44C36EE71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912" y="892220"/>
            <a:ext cx="3790888" cy="5097085"/>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88550B66-44C8-490F-9C06-CB4235BAF944}"/>
              </a:ext>
            </a:extLst>
          </p:cNvPr>
          <p:cNvSpPr>
            <a:spLocks noGrp="1"/>
          </p:cNvSpPr>
          <p:nvPr>
            <p:ph idx="1"/>
          </p:nvPr>
        </p:nvSpPr>
        <p:spPr>
          <a:xfrm>
            <a:off x="4689285" y="1390717"/>
            <a:ext cx="4147231" cy="4811185"/>
          </a:xfrm>
        </p:spPr>
        <p:txBody>
          <a:bodyPr>
            <a:noAutofit/>
          </a:bodyPr>
          <a:lstStyle/>
          <a:p>
            <a:pPr>
              <a:lnSpc>
                <a:spcPct val="90000"/>
              </a:lnSpc>
              <a:buFont typeface="Wingdings" panose="05000000000000000000" pitchFamily="2" charset="2"/>
              <a:buChar char="u"/>
            </a:pPr>
            <a:r>
              <a:rPr lang="en-US" altLang="zh-TW" sz="1500" b="1" dirty="0" smtClean="0">
                <a:solidFill>
                  <a:srgbClr val="0070C0"/>
                </a:solidFill>
                <a:latin typeface="微軟正黑體" panose="020B0604030504040204" pitchFamily="34" charset="-120"/>
                <a:ea typeface="微軟正黑體" panose="020B0604030504040204" pitchFamily="34" charset="-120"/>
              </a:rPr>
              <a:t>Wear </a:t>
            </a:r>
            <a:r>
              <a:rPr lang="en-US" altLang="zh-TW" sz="1500" b="1" dirty="0">
                <a:solidFill>
                  <a:srgbClr val="0070C0"/>
                </a:solidFill>
                <a:latin typeface="微軟正黑體" panose="020B0604030504040204" pitchFamily="34" charset="-120"/>
                <a:ea typeface="微軟正黑體" panose="020B0604030504040204" pitchFamily="34" charset="-120"/>
              </a:rPr>
              <a:t>a surgical mask </a:t>
            </a:r>
            <a:r>
              <a:rPr lang="en-US" altLang="zh-TW" sz="1500" b="1" dirty="0" smtClean="0">
                <a:solidFill>
                  <a:srgbClr val="0070C0"/>
                </a:solidFill>
                <a:latin typeface="微軟正黑體" panose="020B0604030504040204" pitchFamily="34" charset="-120"/>
                <a:ea typeface="微軟正黑體" panose="020B0604030504040204" pitchFamily="34" charset="-120"/>
              </a:rPr>
              <a:t>properly </a:t>
            </a:r>
            <a:r>
              <a:rPr lang="en-US" altLang="zh-TW" sz="1500" b="1" dirty="0" smtClean="0">
                <a:latin typeface="微軟正黑體" panose="020B0604030504040204" pitchFamily="34" charset="-120"/>
                <a:ea typeface="微軟正黑體" panose="020B0604030504040204" pitchFamily="34" charset="-120"/>
              </a:rPr>
              <a:t>when </a:t>
            </a:r>
            <a:r>
              <a:rPr lang="en-US" altLang="zh-TW" sz="1500" b="1" dirty="0">
                <a:latin typeface="微軟正黑體" panose="020B0604030504040204" pitchFamily="34" charset="-120"/>
                <a:ea typeface="微軟正黑體" panose="020B0604030504040204" pitchFamily="34" charset="-120"/>
              </a:rPr>
              <a:t>taking public transport or staying in crowded places</a:t>
            </a:r>
          </a:p>
          <a:p>
            <a:pPr>
              <a:lnSpc>
                <a:spcPct val="90000"/>
              </a:lnSpc>
              <a:buFont typeface="Wingdings" panose="05000000000000000000" pitchFamily="2" charset="2"/>
              <a:buChar char="u"/>
            </a:pPr>
            <a:r>
              <a:rPr lang="en-US" altLang="zh-TW" sz="1500" b="1" dirty="0" smtClean="0">
                <a:solidFill>
                  <a:srgbClr val="0070C0"/>
                </a:solidFill>
                <a:latin typeface="微軟正黑體" panose="020B0604030504040204" pitchFamily="34" charset="-120"/>
                <a:ea typeface="微軟正黑體" panose="020B0604030504040204" pitchFamily="34" charset="-120"/>
              </a:rPr>
              <a:t>Perform </a:t>
            </a:r>
            <a:r>
              <a:rPr lang="en-US" altLang="zh-TW" sz="1500" b="1" dirty="0">
                <a:solidFill>
                  <a:srgbClr val="0070C0"/>
                </a:solidFill>
                <a:latin typeface="微軟正黑體" panose="020B0604030504040204" pitchFamily="34" charset="-120"/>
                <a:ea typeface="微軟正黑體" panose="020B0604030504040204" pitchFamily="34" charset="-120"/>
              </a:rPr>
              <a:t>hand hygiene </a:t>
            </a:r>
            <a:r>
              <a:rPr lang="en-US" altLang="zh-TW" sz="1500" dirty="0">
                <a:latin typeface="微軟正黑體" panose="020B0604030504040204" pitchFamily="34" charset="-120"/>
                <a:ea typeface="微軟正黑體" panose="020B0604030504040204" pitchFamily="34" charset="-120"/>
              </a:rPr>
              <a:t>frequently</a:t>
            </a:r>
            <a:r>
              <a:rPr lang="en-US" altLang="zh-TW" sz="1500" dirty="0" smtClean="0">
                <a:latin typeface="微軟正黑體" panose="020B0604030504040204" pitchFamily="34" charset="-120"/>
                <a:ea typeface="微軟正黑體" panose="020B0604030504040204" pitchFamily="34" charset="-120"/>
              </a:rPr>
              <a:t>,</a:t>
            </a:r>
            <a:r>
              <a:rPr lang="zh-TW" altLang="en-US" sz="1500" dirty="0" smtClean="0">
                <a:latin typeface="微軟正黑體" panose="020B0604030504040204" pitchFamily="34" charset="-120"/>
                <a:ea typeface="微軟正黑體" panose="020B0604030504040204" pitchFamily="34" charset="-120"/>
              </a:rPr>
              <a:t> </a:t>
            </a:r>
            <a:r>
              <a:rPr lang="en-US" altLang="zh-TW" sz="1500" dirty="0" smtClean="0">
                <a:latin typeface="微軟正黑體" panose="020B0604030504040204" pitchFamily="34" charset="-120"/>
                <a:ea typeface="微軟正黑體" panose="020B0604030504040204" pitchFamily="34" charset="-120"/>
              </a:rPr>
              <a:t>wash hands with liquid soap and water, and </a:t>
            </a:r>
            <a:r>
              <a:rPr lang="en-US" altLang="zh-TW" sz="1500" b="1" dirty="0">
                <a:solidFill>
                  <a:srgbClr val="0070C0"/>
                </a:solidFill>
                <a:latin typeface="微軟正黑體" panose="020B0604030504040204" pitchFamily="34" charset="-120"/>
                <a:ea typeface="微軟正黑體" panose="020B0604030504040204" pitchFamily="34" charset="-120"/>
              </a:rPr>
              <a:t>rub for at least 20 seconds</a:t>
            </a:r>
            <a:r>
              <a:rPr lang="en-US" altLang="zh-TW" sz="1500" dirty="0" smtClean="0">
                <a:latin typeface="微軟正黑體" panose="020B0604030504040204" pitchFamily="34" charset="-120"/>
                <a:ea typeface="微軟正黑體" panose="020B0604030504040204" pitchFamily="34" charset="-120"/>
              </a:rPr>
              <a:t>. Then rinse with water and dry with a disposable paper towel. </a:t>
            </a:r>
          </a:p>
          <a:p>
            <a:pPr>
              <a:lnSpc>
                <a:spcPct val="90000"/>
              </a:lnSpc>
              <a:buFont typeface="Wingdings" panose="05000000000000000000" pitchFamily="2" charset="2"/>
              <a:buChar char="u"/>
            </a:pPr>
            <a:r>
              <a:rPr lang="en-US" altLang="zh-TW" sz="1500" dirty="0" smtClean="0">
                <a:latin typeface="微軟正黑體" panose="020B0604030504040204" pitchFamily="34" charset="-120"/>
                <a:ea typeface="微軟正黑體" panose="020B0604030504040204" pitchFamily="34" charset="-120"/>
              </a:rPr>
              <a:t>After </a:t>
            </a:r>
            <a:r>
              <a:rPr lang="en-US" altLang="zh-TW" sz="1500" dirty="0">
                <a:latin typeface="微軟正黑體" panose="020B0604030504040204" pitchFamily="34" charset="-120"/>
                <a:ea typeface="微軟正黑體" panose="020B0604030504040204" pitchFamily="34" charset="-120"/>
              </a:rPr>
              <a:t>using the toilet, </a:t>
            </a:r>
            <a:r>
              <a:rPr lang="en-US" altLang="zh-TW" sz="1500" b="1" dirty="0">
                <a:solidFill>
                  <a:srgbClr val="0070C0"/>
                </a:solidFill>
                <a:latin typeface="微軟正黑體" panose="020B0604030504040204" pitchFamily="34" charset="-120"/>
                <a:ea typeface="微軟正黑體" panose="020B0604030504040204" pitchFamily="34" charset="-120"/>
              </a:rPr>
              <a:t>put the toilet lid down before flushing </a:t>
            </a:r>
            <a:r>
              <a:rPr lang="en-US" altLang="zh-TW" sz="1500" dirty="0">
                <a:latin typeface="微軟正黑體" panose="020B0604030504040204" pitchFamily="34" charset="-120"/>
                <a:ea typeface="微軟正黑體" panose="020B0604030504040204" pitchFamily="34" charset="-120"/>
              </a:rPr>
              <a:t>to avoid spreading </a:t>
            </a:r>
            <a:r>
              <a:rPr lang="en-US" altLang="zh-TW" sz="1500" dirty="0" smtClean="0">
                <a:latin typeface="微軟正黑體" panose="020B0604030504040204" pitchFamily="34" charset="-120"/>
                <a:ea typeface="微軟正黑體" panose="020B0604030504040204" pitchFamily="34" charset="-120"/>
              </a:rPr>
              <a:t>germs.</a:t>
            </a:r>
            <a:endParaRPr lang="en-US" altLang="zh-TW" sz="15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en-US" altLang="zh-TW" sz="1500" b="1" dirty="0" smtClean="0">
                <a:solidFill>
                  <a:srgbClr val="0070C0"/>
                </a:solidFill>
                <a:latin typeface="微軟正黑體" panose="020B0604030504040204" pitchFamily="34" charset="-120"/>
                <a:ea typeface="微軟正黑體" panose="020B0604030504040204" pitchFamily="34" charset="-120"/>
              </a:rPr>
              <a:t>Cover </a:t>
            </a:r>
            <a:r>
              <a:rPr lang="en-US" altLang="zh-TW" sz="1500" b="1" dirty="0">
                <a:solidFill>
                  <a:srgbClr val="0070C0"/>
                </a:solidFill>
                <a:latin typeface="微軟正黑體" panose="020B0604030504040204" pitchFamily="34" charset="-120"/>
                <a:ea typeface="微軟正黑體" panose="020B0604030504040204" pitchFamily="34" charset="-120"/>
              </a:rPr>
              <a:t>your mouth and nose with tissue paper when sneezing or coughing</a:t>
            </a:r>
            <a:r>
              <a:rPr lang="en-US" altLang="zh-TW" sz="1500" dirty="0">
                <a:latin typeface="微軟正黑體" panose="020B0604030504040204" pitchFamily="34" charset="-120"/>
                <a:ea typeface="微軟正黑體" panose="020B0604030504040204" pitchFamily="34" charset="-120"/>
              </a:rPr>
              <a:t>. Dispose of soiled tissues into a lidded rubbish bin, then wash hands </a:t>
            </a:r>
            <a:r>
              <a:rPr lang="en-US" altLang="zh-TW" sz="1500" dirty="0" smtClean="0">
                <a:latin typeface="微軟正黑體" panose="020B0604030504040204" pitchFamily="34" charset="-120"/>
                <a:ea typeface="微軟正黑體" panose="020B0604030504040204" pitchFamily="34" charset="-120"/>
              </a:rPr>
              <a:t>thoroughly.</a:t>
            </a:r>
            <a:endParaRPr lang="en-US" altLang="zh-TW" sz="15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en-US" altLang="zh-TW" sz="1500" dirty="0">
                <a:latin typeface="微軟正黑體" panose="020B0604030504040204" pitchFamily="34" charset="-120"/>
                <a:ea typeface="微軟正黑體" panose="020B0604030504040204" pitchFamily="34" charset="-120"/>
              </a:rPr>
              <a:t>When having respiratory symptoms, wear a surgical mask, refrain from work or attending class at school, </a:t>
            </a:r>
            <a:r>
              <a:rPr lang="en-US" altLang="zh-TW" sz="1500" b="1" dirty="0">
                <a:solidFill>
                  <a:srgbClr val="0070C0"/>
                </a:solidFill>
                <a:latin typeface="微軟正黑體" panose="020B0604030504040204" pitchFamily="34" charset="-120"/>
                <a:ea typeface="微軟正黑體" panose="020B0604030504040204" pitchFamily="34" charset="-120"/>
              </a:rPr>
              <a:t>avoid going to crowded places and seek medical advice promptly</a:t>
            </a:r>
            <a:r>
              <a:rPr lang="en-US" altLang="zh-TW" sz="1500" dirty="0" smtClean="0">
                <a:latin typeface="微軟正黑體" panose="020B0604030504040204" pitchFamily="34" charset="-120"/>
                <a:ea typeface="微軟正黑體" panose="020B0604030504040204" pitchFamily="34" charset="-120"/>
              </a:rPr>
              <a:t>.</a:t>
            </a:r>
            <a:endParaRPr lang="zh-HK" altLang="en-US" sz="1500" b="1" dirty="0">
              <a:solidFill>
                <a:srgbClr val="0070C0"/>
              </a:solidFill>
              <a:latin typeface="微軟正黑體" panose="020B0604030504040204" pitchFamily="34" charset="-120"/>
              <a:ea typeface="微軟正黑體" panose="020B0604030504040204" pitchFamily="34" charset="-120"/>
            </a:endParaRPr>
          </a:p>
        </p:txBody>
      </p:sp>
      <p:sp>
        <p:nvSpPr>
          <p:cNvPr id="11" name="Rectangle 10">
            <a:extLst>
              <a:ext uri="{FF2B5EF4-FFF2-40B4-BE49-F238E27FC236}">
                <a16:creationId xmlns:a16="http://schemas.microsoft.com/office/drawing/2014/main" id="{ADEB9D1D-051D-41F7-800B-38AF57F4D084}"/>
              </a:ext>
            </a:extLst>
          </p:cNvPr>
          <p:cNvSpPr/>
          <p:nvPr/>
        </p:nvSpPr>
        <p:spPr>
          <a:xfrm>
            <a:off x="268343" y="6088618"/>
            <a:ext cx="8723707" cy="523220"/>
          </a:xfrm>
          <a:prstGeom prst="rect">
            <a:avLst/>
          </a:prstGeom>
        </p:spPr>
        <p:txBody>
          <a:bodyPr wrap="square">
            <a:spAutoFit/>
          </a:bodyPr>
          <a:lstStyle/>
          <a:p>
            <a:pPr>
              <a:spcAft>
                <a:spcPts val="600"/>
              </a:spcAft>
            </a:pPr>
            <a:r>
              <a:rPr lang="en-US" altLang="zh-TW" sz="1200" dirty="0" err="1" smtClean="0">
                <a:latin typeface="Times New Roman" panose="02020603050405020304" pitchFamily="18" charset="0"/>
                <a:ea typeface="細明體" panose="02020509000000000000" pitchFamily="49" charset="-120"/>
                <a:cs typeface="Times New Roman" panose="02020603050405020304" pitchFamily="18" charset="0"/>
              </a:rPr>
              <a:t>Source﹕Centre</a:t>
            </a:r>
            <a:r>
              <a:rPr lang="en-US" altLang="zh-TW" sz="1200" dirty="0" smtClean="0">
                <a:latin typeface="Times New Roman" panose="02020603050405020304" pitchFamily="18" charset="0"/>
                <a:ea typeface="細明體" panose="02020509000000000000" pitchFamily="49" charset="-120"/>
                <a:cs typeface="Times New Roman" panose="02020603050405020304" pitchFamily="18" charset="0"/>
              </a:rPr>
              <a:t> for Health Protection, Department of Health</a:t>
            </a:r>
            <a:r>
              <a:rPr lang="zh-TW" altLang="en-US" sz="1200" dirty="0" smtClean="0">
                <a:latin typeface="Times New Roman" panose="02020603050405020304" pitchFamily="18" charset="0"/>
                <a:cs typeface="Times New Roman" panose="02020603050405020304" pitchFamily="18" charset="0"/>
              </a:rPr>
              <a:t> </a:t>
            </a:r>
            <a:r>
              <a:rPr lang="en-US" altLang="zh-HK" sz="1600" dirty="0" smtClean="0">
                <a:latin typeface="Arial" panose="020B0604020202020204" pitchFamily="34" charset="0"/>
                <a:cs typeface="Arial" panose="020B0604020202020204" pitchFamily="34" charset="0"/>
                <a:hlinkClick r:id="rId2"/>
              </a:rPr>
              <a:t>https</a:t>
            </a:r>
            <a:r>
              <a:rPr lang="en-US" altLang="zh-HK" sz="1600" dirty="0">
                <a:latin typeface="Arial" panose="020B0604020202020204" pitchFamily="34" charset="0"/>
                <a:cs typeface="Arial" panose="020B0604020202020204" pitchFamily="34" charset="0"/>
                <a:hlinkClick r:id="rId2"/>
              </a:rPr>
              <a:t>://</a:t>
            </a:r>
            <a:r>
              <a:rPr lang="en-US" altLang="zh-HK" sz="1600" dirty="0" smtClean="0">
                <a:latin typeface="Arial" panose="020B0604020202020204" pitchFamily="34" charset="0"/>
                <a:cs typeface="Arial" panose="020B0604020202020204" pitchFamily="34" charset="0"/>
                <a:hlinkClick r:id="rId2"/>
              </a:rPr>
              <a:t>www.chp.gov.hk/en/healthtopics/content/24/102466.html</a:t>
            </a:r>
            <a:endParaRPr lang="zh-HK" altLang="en-US" sz="1600" dirty="0">
              <a:latin typeface="Arial" panose="020B0604020202020204" pitchFamily="34" charset="0"/>
              <a:cs typeface="Arial" panose="020B0604020202020204" pitchFamily="34" charset="0"/>
            </a:endParaRPr>
          </a:p>
        </p:txBody>
      </p:sp>
      <p:pic>
        <p:nvPicPr>
          <p:cNvPr id="4" name="圖片 3"/>
          <p:cNvPicPr>
            <a:picLocks noChangeAspect="1"/>
          </p:cNvPicPr>
          <p:nvPr/>
        </p:nvPicPr>
        <p:blipFill rotWithShape="1">
          <a:blip r:embed="rId3"/>
          <a:srcRect b="13701"/>
          <a:stretch/>
        </p:blipFill>
        <p:spPr>
          <a:xfrm>
            <a:off x="870944" y="1230369"/>
            <a:ext cx="3409950" cy="4189530"/>
          </a:xfrm>
          <a:prstGeom prst="rect">
            <a:avLst/>
          </a:prstGeom>
        </p:spPr>
      </p:pic>
    </p:spTree>
    <p:extLst>
      <p:ext uri="{BB962C8B-B14F-4D97-AF65-F5344CB8AC3E}">
        <p14:creationId xmlns:p14="http://schemas.microsoft.com/office/powerpoint/2010/main" val="224279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BA13-4B40-4DB1-925A-A2070D97F63D}"/>
              </a:ext>
            </a:extLst>
          </p:cNvPr>
          <p:cNvSpPr>
            <a:spLocks noGrp="1"/>
          </p:cNvSpPr>
          <p:nvPr>
            <p:ph type="title"/>
          </p:nvPr>
        </p:nvSpPr>
        <p:spPr>
          <a:xfrm>
            <a:off x="-459206" y="1363556"/>
            <a:ext cx="10058400" cy="1371600"/>
          </a:xfrm>
        </p:spPr>
        <p:txBody>
          <a:bodyPr>
            <a:normAutofit fontScale="90000"/>
          </a:bodyPr>
          <a:lstStyle/>
          <a:p>
            <a:pPr algn="ctr"/>
            <a:r>
              <a:rPr lang="en-US" altLang="zh-HK" b="1" dirty="0">
                <a:solidFill>
                  <a:srgbClr val="002060"/>
                </a:solidFill>
                <a:latin typeface="微軟正黑體" panose="020B0604030504040204" pitchFamily="34" charset="-120"/>
                <a:ea typeface="微軟正黑體" panose="020B0604030504040204" pitchFamily="34" charset="-120"/>
              </a:rPr>
              <a:t> </a:t>
            </a:r>
            <a:r>
              <a:rPr lang="en-US" altLang="zh-HK" b="1" dirty="0" smtClean="0">
                <a:solidFill>
                  <a:srgbClr val="002060"/>
                </a:solidFill>
                <a:latin typeface="微軟正黑體" panose="020B0604030504040204" pitchFamily="34" charset="-120"/>
                <a:ea typeface="微軟正黑體" panose="020B0604030504040204" pitchFamily="34" charset="-120"/>
              </a:rPr>
              <a:t>Chapter 3:</a:t>
            </a:r>
            <a:br>
              <a:rPr lang="en-US" altLang="zh-HK" b="1" dirty="0" smtClean="0">
                <a:solidFill>
                  <a:srgbClr val="002060"/>
                </a:solidFill>
                <a:latin typeface="微軟正黑體" panose="020B0604030504040204" pitchFamily="34" charset="-120"/>
                <a:ea typeface="微軟正黑體" panose="020B0604030504040204" pitchFamily="34" charset="-120"/>
              </a:rPr>
            </a:br>
            <a:r>
              <a:rPr lang="en-US" altLang="zh-TW" b="1" dirty="0" smtClean="0">
                <a:solidFill>
                  <a:srgbClr val="002060"/>
                </a:solidFill>
                <a:latin typeface="微軟正黑體" panose="020B0604030504040204" pitchFamily="34" charset="-120"/>
                <a:ea typeface="微軟正黑體" panose="020B0604030504040204" pitchFamily="34" charset="-120"/>
              </a:rPr>
              <a:t>How </a:t>
            </a:r>
            <a:r>
              <a:rPr lang="en-US" altLang="zh-TW" b="1" dirty="0">
                <a:solidFill>
                  <a:srgbClr val="002060"/>
                </a:solidFill>
                <a:latin typeface="微軟正黑體" panose="020B0604030504040204" pitchFamily="34" charset="-120"/>
                <a:ea typeface="微軟正黑體" panose="020B0604030504040204" pitchFamily="34" charset="-120"/>
              </a:rPr>
              <a:t>could parents help children </a:t>
            </a:r>
            <a:r>
              <a:rPr lang="en-US" altLang="zh-TW" b="1" dirty="0" smtClean="0">
                <a:solidFill>
                  <a:srgbClr val="002060"/>
                </a:solidFill>
                <a:latin typeface="微軟正黑體" panose="020B0604030504040204" pitchFamily="34" charset="-120"/>
                <a:ea typeface="微軟正黑體" panose="020B0604030504040204" pitchFamily="34" charset="-120"/>
              </a:rPr>
              <a:t/>
            </a:r>
            <a:br>
              <a:rPr lang="en-US" altLang="zh-TW" b="1" dirty="0" smtClean="0">
                <a:solidFill>
                  <a:srgbClr val="002060"/>
                </a:solidFill>
                <a:latin typeface="微軟正黑體" panose="020B0604030504040204" pitchFamily="34" charset="-120"/>
                <a:ea typeface="微軟正黑體" panose="020B0604030504040204" pitchFamily="34" charset="-120"/>
              </a:rPr>
            </a:br>
            <a:r>
              <a:rPr lang="en-US" altLang="zh-TW" b="1" dirty="0" smtClean="0">
                <a:solidFill>
                  <a:srgbClr val="002060"/>
                </a:solidFill>
                <a:latin typeface="微軟正黑體" panose="020B0604030504040204" pitchFamily="34" charset="-120"/>
                <a:ea typeface="微軟正黑體" panose="020B0604030504040204" pitchFamily="34" charset="-120"/>
              </a:rPr>
              <a:t>obtain </a:t>
            </a:r>
            <a:r>
              <a:rPr lang="en-US" altLang="zh-TW" b="1" dirty="0">
                <a:solidFill>
                  <a:srgbClr val="002060"/>
                </a:solidFill>
                <a:latin typeface="微軟正黑體" panose="020B0604030504040204" pitchFamily="34" charset="-120"/>
                <a:ea typeface="微軟正黑體" panose="020B0604030504040204" pitchFamily="34" charset="-120"/>
              </a:rPr>
              <a:t>accurate information</a:t>
            </a:r>
            <a:r>
              <a:rPr lang="zh-TW" altLang="en-US" b="1" dirty="0">
                <a:solidFill>
                  <a:srgbClr val="002060"/>
                </a:solidFill>
                <a:latin typeface="微軟正黑體" panose="020B0604030504040204" pitchFamily="34" charset="-120"/>
                <a:ea typeface="微軟正黑體" panose="020B0604030504040204" pitchFamily="34" charset="-120"/>
              </a:rPr>
              <a:t>？</a:t>
            </a:r>
            <a:br>
              <a:rPr lang="zh-TW" altLang="en-US" b="1" dirty="0">
                <a:solidFill>
                  <a:srgbClr val="002060"/>
                </a:solidFill>
                <a:latin typeface="微軟正黑體" panose="020B0604030504040204" pitchFamily="34" charset="-120"/>
                <a:ea typeface="微軟正黑體" panose="020B0604030504040204" pitchFamily="34" charset="-120"/>
              </a:rPr>
            </a:br>
            <a:endParaRPr lang="zh-HK" altLang="en-US"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9FB9BD5C-7DA1-4044-AD4D-1F2FB24344FD}"/>
              </a:ext>
            </a:extLst>
          </p:cNvPr>
          <p:cNvSpPr>
            <a:spLocks noGrp="1"/>
          </p:cNvSpPr>
          <p:nvPr>
            <p:ph idx="1"/>
          </p:nvPr>
        </p:nvSpPr>
        <p:spPr>
          <a:xfrm>
            <a:off x="-23446" y="3263620"/>
            <a:ext cx="9190892" cy="2673765"/>
          </a:xfrm>
        </p:spPr>
        <p:txBody>
          <a:bodyPr anchor="t">
            <a:normAutofit/>
          </a:bodyPr>
          <a:lstStyle/>
          <a:p>
            <a:pPr marL="0" indent="0">
              <a:buNone/>
            </a:pPr>
            <a:endParaRPr lang="en-US" altLang="zh-TW" sz="2000" dirty="0"/>
          </a:p>
          <a:p>
            <a:pPr marL="0" indent="0">
              <a:buNone/>
            </a:pPr>
            <a:endParaRPr lang="en-US" altLang="zh-TW" sz="2000" dirty="0"/>
          </a:p>
          <a:p>
            <a:pPr marL="0" indent="0">
              <a:buNone/>
            </a:pPr>
            <a:endParaRPr lang="en-US" altLang="zh-TW" sz="2000" dirty="0"/>
          </a:p>
          <a:p>
            <a:pPr marL="0" indent="0">
              <a:buNone/>
            </a:pPr>
            <a:endParaRPr lang="en-US" altLang="zh-TW" sz="2000" dirty="0"/>
          </a:p>
          <a:p>
            <a:pPr marL="0" indent="0">
              <a:buNone/>
            </a:pPr>
            <a:endParaRPr lang="zh-HK" altLang="en-US" sz="2000" dirty="0"/>
          </a:p>
        </p:txBody>
      </p:sp>
      <p:pic>
        <p:nvPicPr>
          <p:cNvPr id="22" name="Picture 2" descr="img">
            <a:extLst>
              <a:ext uri="{FF2B5EF4-FFF2-40B4-BE49-F238E27FC236}">
                <a16:creationId xmlns:a16="http://schemas.microsoft.com/office/drawing/2014/main" id="{888FC5C9-E296-4608-ADF2-96F8DF90510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2435" y="2735156"/>
            <a:ext cx="7635118" cy="29013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8FCF1BE-0744-4F71-BC08-C33A2947E29C}"/>
              </a:ext>
            </a:extLst>
          </p:cNvPr>
          <p:cNvSpPr/>
          <p:nvPr/>
        </p:nvSpPr>
        <p:spPr>
          <a:xfrm>
            <a:off x="578354" y="5749465"/>
            <a:ext cx="8220590" cy="584775"/>
          </a:xfrm>
          <a:prstGeom prst="rect">
            <a:avLst/>
          </a:prstGeom>
        </p:spPr>
        <p:txBody>
          <a:bodyPr wrap="square">
            <a:spAutoFit/>
          </a:bodyPr>
          <a:lstStyle/>
          <a:p>
            <a:pPr>
              <a:spcAft>
                <a:spcPts val="600"/>
              </a:spcAft>
            </a:pPr>
            <a:r>
              <a:rPr lang="en-US" altLang="zh-TW" sz="1400" dirty="0" smtClean="0">
                <a:latin typeface="Times New Roman" panose="02020603050405020304" pitchFamily="18" charset="0"/>
                <a:ea typeface="細明體" panose="02020509000000000000" pitchFamily="49" charset="-120"/>
                <a:cs typeface="Times New Roman" panose="02020603050405020304" pitchFamily="18" charset="0"/>
              </a:rPr>
              <a:t>Source of </a:t>
            </a:r>
            <a:r>
              <a:rPr lang="en-US" altLang="zh-TW" sz="1400" dirty="0" err="1" smtClean="0">
                <a:latin typeface="Times New Roman" panose="02020603050405020304" pitchFamily="18" charset="0"/>
                <a:ea typeface="細明體" panose="02020509000000000000" pitchFamily="49" charset="-120"/>
                <a:cs typeface="Times New Roman" panose="02020603050405020304" pitchFamily="18" charset="0"/>
              </a:rPr>
              <a:t>picture﹕Webpage</a:t>
            </a:r>
            <a:r>
              <a:rPr lang="en-US" altLang="zh-TW" sz="1400" dirty="0" smtClean="0">
                <a:latin typeface="Times New Roman" panose="02020603050405020304" pitchFamily="18" charset="0"/>
                <a:ea typeface="細明體" panose="02020509000000000000" pitchFamily="49" charset="-120"/>
                <a:cs typeface="Times New Roman" panose="02020603050405020304" pitchFamily="18" charset="0"/>
              </a:rPr>
              <a:t> of Education Bureau</a:t>
            </a:r>
            <a:r>
              <a:rPr lang="zh-TW" altLang="en-US" sz="1400" dirty="0" smtClean="0">
                <a:latin typeface="Times New Roman" panose="02020603050405020304" pitchFamily="18" charset="0"/>
                <a:ea typeface="細明體" panose="02020509000000000000" pitchFamily="49" charset="-120"/>
                <a:cs typeface="Times New Roman" panose="02020603050405020304" pitchFamily="18" charset="0"/>
              </a:rPr>
              <a:t> </a:t>
            </a:r>
            <a:r>
              <a:rPr lang="en-HK" altLang="zh-HK" sz="1600" u="sng" dirty="0">
                <a:latin typeface="Times New Roman" panose="02020603050405020304" pitchFamily="18" charset="0"/>
                <a:cs typeface="Times New Roman" panose="02020603050405020304" pitchFamily="18" charset="0"/>
                <a:hlinkClick r:id="rId3"/>
              </a:rPr>
              <a:t>https://www.edb.gov.hk/tc/edu-system/primary-secondary/applicable-to-primary-secondary/it-in-edu/information-literacy/il-index.html</a:t>
            </a:r>
            <a:endParaRPr lang="zh-HK"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34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2CFA323-DF00-4382-9DAB-DD79FAAB21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5748447" cy="6382512"/>
          </a:xfrm>
          <a:prstGeom prst="rect">
            <a:avLst/>
          </a:prstGeom>
          <a:solidFill>
            <a:schemeClr val="bg2"/>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CA66210-6803-4217-AAD7-06B175BFB8A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 y="374904"/>
            <a:ext cx="5498454"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93846E3-256C-4E1E-8D5E-FC8DB4020BB4}"/>
              </a:ext>
            </a:extLst>
          </p:cNvPr>
          <p:cNvSpPr>
            <a:spLocks noGrp="1"/>
          </p:cNvSpPr>
          <p:nvPr>
            <p:ph type="title"/>
          </p:nvPr>
        </p:nvSpPr>
        <p:spPr>
          <a:xfrm>
            <a:off x="489334" y="276796"/>
            <a:ext cx="5599135" cy="1450087"/>
          </a:xfrm>
        </p:spPr>
        <p:txBody>
          <a:bodyPr>
            <a:normAutofit/>
          </a:bodyPr>
          <a:lstStyle/>
          <a:p>
            <a:r>
              <a:rPr lang="en-US" altLang="zh-TW" sz="2400" b="1" dirty="0">
                <a:latin typeface="微軟正黑體" panose="020B0604030504040204" pitchFamily="34" charset="-120"/>
                <a:ea typeface="微軟正黑體" panose="020B0604030504040204" pitchFamily="34" charset="-120"/>
              </a:rPr>
              <a:t>3.1. </a:t>
            </a:r>
            <a:r>
              <a:rPr lang="en-US" altLang="zh-TW" sz="2400" b="1" dirty="0" smtClean="0">
                <a:solidFill>
                  <a:srgbClr val="0070C0"/>
                </a:solidFill>
                <a:latin typeface="微軟正黑體" panose="020B0604030504040204" pitchFamily="34" charset="-120"/>
                <a:ea typeface="微軟正黑體" panose="020B0604030504040204" pitchFamily="34" charset="-120"/>
              </a:rPr>
              <a:t>“Listen before you speak”</a:t>
            </a:r>
            <a:r>
              <a:rPr lang="en-US" altLang="zh-TW" sz="2400" b="1" dirty="0" smtClean="0">
                <a:latin typeface="微軟正黑體" panose="020B0604030504040204" pitchFamily="34" charset="-120"/>
                <a:ea typeface="微軟正黑體" panose="020B0604030504040204" pitchFamily="34" charset="-120"/>
              </a:rPr>
              <a:t> </a:t>
            </a:r>
            <a:r>
              <a:rPr lang="en-US" altLang="zh-TW" sz="2400" b="1" dirty="0">
                <a:latin typeface="微軟正黑體" panose="020B0604030504040204" pitchFamily="34" charset="-120"/>
                <a:ea typeface="微軟正黑體" panose="020B0604030504040204" pitchFamily="34" charset="-120"/>
              </a:rPr>
              <a:t/>
            </a:r>
            <a:br>
              <a:rPr lang="en-US" altLang="zh-TW" sz="2400" b="1" dirty="0">
                <a:latin typeface="微軟正黑體" panose="020B0604030504040204" pitchFamily="34" charset="-120"/>
                <a:ea typeface="微軟正黑體" panose="020B0604030504040204" pitchFamily="34" charset="-120"/>
              </a:rPr>
            </a:br>
            <a:r>
              <a:rPr lang="en-US" altLang="zh-TW" sz="2400" b="1" dirty="0" smtClean="0">
                <a:latin typeface="微軟正黑體" panose="020B0604030504040204" pitchFamily="34" charset="-120"/>
                <a:ea typeface="微軟正黑體" panose="020B0604030504040204" pitchFamily="34" charset="-120"/>
              </a:rPr>
              <a:t>Show care and concern, be an          active listener of your children</a:t>
            </a:r>
            <a:endParaRPr lang="zh-HK" altLang="en-US" sz="2400"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35F46885-2B24-4BD7-A71E-9EAB4189D9AD}"/>
              </a:ext>
            </a:extLst>
          </p:cNvPr>
          <p:cNvSpPr>
            <a:spLocks noGrp="1"/>
          </p:cNvSpPr>
          <p:nvPr>
            <p:ph idx="1"/>
          </p:nvPr>
        </p:nvSpPr>
        <p:spPr>
          <a:xfrm>
            <a:off x="477982" y="1628774"/>
            <a:ext cx="4884974" cy="5030533"/>
          </a:xfrm>
        </p:spPr>
        <p:txBody>
          <a:bodyPr>
            <a:normAutofit fontScale="70000" lnSpcReduction="20000"/>
          </a:bodyPr>
          <a:lstStyle/>
          <a:p>
            <a:pPr marL="0" indent="0">
              <a:lnSpc>
                <a:spcPct val="120000"/>
              </a:lnSpc>
              <a:buNone/>
            </a:pPr>
            <a:r>
              <a:rPr lang="en-US" altLang="zh-TW" sz="2000" dirty="0" smtClean="0">
                <a:latin typeface="微軟正黑體" panose="020B0604030504040204" pitchFamily="34" charset="-120"/>
                <a:ea typeface="微軟正黑體" panose="020B0604030504040204" pitchFamily="34" charset="-120"/>
              </a:rPr>
              <a:t>In face of the severe epidemic, </a:t>
            </a:r>
            <a:r>
              <a:rPr lang="en-US" altLang="zh-TW" sz="2000" dirty="0">
                <a:latin typeface="微軟正黑體" panose="020B0604030504040204" pitchFamily="34" charset="-120"/>
                <a:ea typeface="微軟正黑體" panose="020B0604030504040204" pitchFamily="34" charset="-120"/>
              </a:rPr>
              <a:t>some parents still have to go out </a:t>
            </a:r>
            <a:r>
              <a:rPr lang="en-US" altLang="zh-TW" sz="2000" dirty="0" smtClean="0">
                <a:latin typeface="微軟正黑體" panose="020B0604030504040204" pitchFamily="34" charset="-120"/>
                <a:ea typeface="微軟正黑體" panose="020B0604030504040204" pitchFamily="34" charset="-120"/>
              </a:rPr>
              <a:t>for work. On </a:t>
            </a:r>
            <a:r>
              <a:rPr lang="en-US" altLang="zh-TW" sz="2000" dirty="0">
                <a:latin typeface="微軟正黑體" panose="020B0604030504040204" pitchFamily="34" charset="-120"/>
                <a:ea typeface="微軟正黑體" panose="020B0604030504040204" pitchFamily="34" charset="-120"/>
              </a:rPr>
              <a:t>the contrary, children stay </a:t>
            </a:r>
            <a:r>
              <a:rPr lang="en-US" altLang="zh-TW" sz="2000" dirty="0" smtClean="0">
                <a:latin typeface="微軟正黑體" panose="020B0604030504040204" pitchFamily="34" charset="-120"/>
                <a:ea typeface="微軟正黑體" panose="020B0604030504040204" pitchFamily="34" charset="-120"/>
              </a:rPr>
              <a:t>home </a:t>
            </a:r>
            <a:r>
              <a:rPr lang="en-US" altLang="zh-TW" sz="2000" dirty="0">
                <a:latin typeface="微軟正黑體" panose="020B0604030504040204" pitchFamily="34" charset="-120"/>
                <a:ea typeface="微軟正黑體" panose="020B0604030504040204" pitchFamily="34" charset="-120"/>
              </a:rPr>
              <a:t>for online learning, which means they will have more time to receive information from the Internet and various types of communication </a:t>
            </a:r>
            <a:r>
              <a:rPr lang="en-US" altLang="zh-TW" sz="2000" dirty="0" smtClean="0">
                <a:latin typeface="微軟正黑體" panose="020B0604030504040204" pitchFamily="34" charset="-120"/>
                <a:ea typeface="微軟正黑體" panose="020B0604030504040204" pitchFamily="34" charset="-120"/>
              </a:rPr>
              <a:t>tools.</a:t>
            </a:r>
            <a:endParaRPr lang="en-US" altLang="zh-TW" sz="2000" dirty="0">
              <a:latin typeface="微軟正黑體" panose="020B0604030504040204" pitchFamily="34" charset="-120"/>
              <a:ea typeface="微軟正黑體" panose="020B0604030504040204" pitchFamily="34" charset="-120"/>
            </a:endParaRPr>
          </a:p>
          <a:p>
            <a:pPr>
              <a:lnSpc>
                <a:spcPct val="120000"/>
              </a:lnSpc>
            </a:pPr>
            <a:endParaRPr lang="en-US" altLang="zh-TW" sz="2000" dirty="0">
              <a:latin typeface="微軟正黑體" panose="020B0604030504040204" pitchFamily="34" charset="-120"/>
              <a:ea typeface="微軟正黑體" panose="020B0604030504040204" pitchFamily="34" charset="-120"/>
            </a:endParaRPr>
          </a:p>
          <a:p>
            <a:pPr>
              <a:lnSpc>
                <a:spcPct val="120000"/>
              </a:lnSpc>
              <a:buFont typeface="Wingdings" panose="05000000000000000000" pitchFamily="2" charset="2"/>
              <a:buChar char="u"/>
            </a:pPr>
            <a:r>
              <a:rPr lang="en-US" altLang="zh-TW" sz="2000" dirty="0" smtClean="0">
                <a:latin typeface="微軟正黑體" panose="020B0604030504040204" pitchFamily="34" charset="-120"/>
                <a:ea typeface="微軟正黑體" panose="020B0604030504040204" pitchFamily="34" charset="-120"/>
              </a:rPr>
              <a:t>Parents </a:t>
            </a:r>
            <a:r>
              <a:rPr lang="en-US" altLang="zh-TW" sz="2000" dirty="0">
                <a:latin typeface="微軟正黑體" panose="020B0604030504040204" pitchFamily="34" charset="-120"/>
                <a:ea typeface="微軟正黑體" panose="020B0604030504040204" pitchFamily="34" charset="-120"/>
              </a:rPr>
              <a:t>should </a:t>
            </a:r>
            <a:r>
              <a:rPr lang="en-US" altLang="zh-TW" sz="2000" b="1" dirty="0" smtClean="0">
                <a:latin typeface="微軟正黑體" panose="020B0604030504040204" pitchFamily="34" charset="-120"/>
                <a:ea typeface="微軟正黑體" panose="020B0604030504040204" pitchFamily="34" charset="-120"/>
              </a:rPr>
              <a:t>spend time with children </a:t>
            </a:r>
            <a:r>
              <a:rPr lang="en-US" altLang="zh-TW" sz="2000" dirty="0" smtClean="0">
                <a:latin typeface="微軟正黑體" panose="020B0604030504040204" pitchFamily="34" charset="-120"/>
                <a:ea typeface="微軟正黑體" panose="020B0604030504040204" pitchFamily="34" charset="-120"/>
              </a:rPr>
              <a:t>every day and </a:t>
            </a:r>
            <a:r>
              <a:rPr lang="en-US" altLang="zh-TW" sz="2000" b="1" dirty="0" smtClean="0">
                <a:latin typeface="微軟正黑體" panose="020B0604030504040204" pitchFamily="34" charset="-120"/>
                <a:ea typeface="微軟正黑體" panose="020B0604030504040204" pitchFamily="34" charset="-120"/>
              </a:rPr>
              <a:t>focus on sharing the latest development of the epidemic</a:t>
            </a:r>
            <a:r>
              <a:rPr lang="en-US" altLang="zh-TW" sz="2000" dirty="0" smtClean="0">
                <a:latin typeface="微軟正黑體" panose="020B0604030504040204" pitchFamily="34" charset="-120"/>
                <a:ea typeface="微軟正黑體" panose="020B0604030504040204" pitchFamily="34" charset="-120"/>
              </a:rPr>
              <a:t>, listening to the information their children receive from </a:t>
            </a:r>
            <a:r>
              <a:rPr lang="en-US" altLang="zh-TW" sz="2000" dirty="0">
                <a:latin typeface="微軟正黑體" panose="020B0604030504040204" pitchFamily="34" charset="-120"/>
                <a:ea typeface="微軟正黑體" panose="020B0604030504040204" pitchFamily="34" charset="-120"/>
              </a:rPr>
              <a:t>the Internet, </a:t>
            </a:r>
            <a:r>
              <a:rPr lang="en-US" altLang="zh-TW" sz="2000" dirty="0" smtClean="0">
                <a:latin typeface="微軟正黑體" panose="020B0604030504040204" pitchFamily="34" charset="-120"/>
                <a:ea typeface="微軟正黑體" panose="020B0604030504040204" pitchFamily="34" charset="-120"/>
              </a:rPr>
              <a:t>friends </a:t>
            </a:r>
            <a:r>
              <a:rPr lang="en-US" altLang="zh-TW" sz="2000" dirty="0">
                <a:latin typeface="微軟正黑體" panose="020B0604030504040204" pitchFamily="34" charset="-120"/>
                <a:ea typeface="微軟正黑體" panose="020B0604030504040204" pitchFamily="34" charset="-120"/>
              </a:rPr>
              <a:t>and teachers</a:t>
            </a:r>
          </a:p>
          <a:p>
            <a:pPr marL="0" indent="0">
              <a:lnSpc>
                <a:spcPct val="120000"/>
              </a:lnSpc>
              <a:buNone/>
            </a:pPr>
            <a:endParaRPr lang="en-US" altLang="zh-TW" sz="2000" dirty="0">
              <a:latin typeface="微軟正黑體" panose="020B0604030504040204" pitchFamily="34" charset="-120"/>
              <a:ea typeface="微軟正黑體" panose="020B0604030504040204" pitchFamily="34" charset="-120"/>
            </a:endParaRPr>
          </a:p>
          <a:p>
            <a:pPr>
              <a:lnSpc>
                <a:spcPct val="120000"/>
              </a:lnSpc>
              <a:buFont typeface="Wingdings" panose="05000000000000000000" pitchFamily="2" charset="2"/>
              <a:buChar char="u"/>
            </a:pPr>
            <a:r>
              <a:rPr lang="en-US" altLang="zh-TW" sz="2000" dirty="0" smtClean="0">
                <a:latin typeface="微軟正黑體" panose="020B0604030504040204" pitchFamily="34" charset="-120"/>
                <a:ea typeface="微軟正黑體" panose="020B0604030504040204" pitchFamily="34" charset="-120"/>
              </a:rPr>
              <a:t>Parents should </a:t>
            </a:r>
            <a:r>
              <a:rPr lang="en-US" altLang="zh-TW" sz="2000" b="1" dirty="0" smtClean="0">
                <a:latin typeface="微軟正黑體" panose="020B0604030504040204" pitchFamily="34" charset="-120"/>
                <a:ea typeface="微軟正黑體" panose="020B0604030504040204" pitchFamily="34" charset="-120"/>
              </a:rPr>
              <a:t>always </a:t>
            </a:r>
            <a:r>
              <a:rPr lang="en-US" altLang="zh-TW" sz="2000" b="1" dirty="0" err="1">
                <a:latin typeface="微軟正黑體" panose="020B0604030504040204" pitchFamily="34" charset="-120"/>
                <a:ea typeface="微軟正黑體" panose="020B0604030504040204" pitchFamily="34" charset="-120"/>
              </a:rPr>
              <a:t>a</a:t>
            </a:r>
            <a:r>
              <a:rPr lang="en-US" altLang="zh-TW" sz="2000" b="1" dirty="0" err="1" smtClean="0">
                <a:latin typeface="微軟正黑體" panose="020B0604030504040204" pitchFamily="34" charset="-120"/>
                <a:ea typeface="微軟正黑體" panose="020B0604030504040204" pitchFamily="34" charset="-120"/>
              </a:rPr>
              <a:t>nalyse</a:t>
            </a:r>
            <a:r>
              <a:rPr lang="en-US" altLang="zh-TW" sz="2000" b="1" dirty="0" smtClean="0">
                <a:latin typeface="微軟正黑體" panose="020B0604030504040204" pitchFamily="34" charset="-120"/>
                <a:ea typeface="微軟正黑體" panose="020B0604030504040204" pitchFamily="34" charset="-120"/>
              </a:rPr>
              <a:t> and reflect upon the information together with their children </a:t>
            </a:r>
            <a:r>
              <a:rPr lang="en-US" altLang="zh-TW" sz="2000" dirty="0" smtClean="0">
                <a:latin typeface="微軟正黑體" panose="020B0604030504040204" pitchFamily="34" charset="-120"/>
                <a:ea typeface="微軟正黑體" panose="020B0604030504040204" pitchFamily="34" charset="-120"/>
              </a:rPr>
              <a:t>in order to impart proper values to them as well as to </a:t>
            </a:r>
            <a:r>
              <a:rPr lang="en-US" altLang="zh-TW" sz="2000" dirty="0">
                <a:latin typeface="微軟正黑體" panose="020B0604030504040204" pitchFamily="34" charset="-120"/>
                <a:ea typeface="微軟正黑體" panose="020B0604030504040204" pitchFamily="34" charset="-120"/>
              </a:rPr>
              <a:t>avoid the spread of false </a:t>
            </a:r>
            <a:r>
              <a:rPr lang="en-US" altLang="zh-TW" sz="2000" dirty="0" smtClean="0">
                <a:latin typeface="微軟正黑體" panose="020B0604030504040204" pitchFamily="34" charset="-120"/>
                <a:ea typeface="微軟正黑體" panose="020B0604030504040204" pitchFamily="34" charset="-120"/>
              </a:rPr>
              <a:t>information</a:t>
            </a:r>
            <a:r>
              <a:rPr lang="en-US" altLang="zh-TW"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which may affect </a:t>
            </a:r>
            <a:r>
              <a:rPr lang="en-US" altLang="zh-TW" sz="2000" dirty="0">
                <a:latin typeface="微軟正黑體" panose="020B0604030504040204" pitchFamily="34" charset="-120"/>
                <a:ea typeface="微軟正黑體" panose="020B0604030504040204" pitchFamily="34" charset="-120"/>
              </a:rPr>
              <a:t>children's emotional and mental </a:t>
            </a:r>
            <a:r>
              <a:rPr lang="en-US" altLang="zh-TW" sz="2000" dirty="0" smtClean="0">
                <a:latin typeface="微軟正黑體" panose="020B0604030504040204" pitchFamily="34" charset="-120"/>
                <a:ea typeface="微軟正黑體" panose="020B0604030504040204" pitchFamily="34" charset="-120"/>
              </a:rPr>
              <a:t>development. </a:t>
            </a:r>
            <a:endParaRPr lang="en-US" altLang="zh-HK" sz="2000" dirty="0">
              <a:latin typeface="微軟正黑體" panose="020B0604030504040204" pitchFamily="34" charset="-120"/>
              <a:ea typeface="微軟正黑體" panose="020B0604030504040204" pitchFamily="34" charset="-120"/>
            </a:endParaRPr>
          </a:p>
          <a:p>
            <a:pPr>
              <a:lnSpc>
                <a:spcPct val="90000"/>
              </a:lnSpc>
            </a:pPr>
            <a:endParaRPr lang="zh-HK" altLang="en-US" dirty="0">
              <a:latin typeface="微軟正黑體" panose="020B0604030504040204" pitchFamily="34" charset="-120"/>
              <a:ea typeface="微軟正黑體" panose="020B0604030504040204" pitchFamily="34" charset="-120"/>
            </a:endParaRPr>
          </a:p>
        </p:txBody>
      </p:sp>
      <p:sp>
        <p:nvSpPr>
          <p:cNvPr id="18" name="Rectangle 17">
            <a:extLst>
              <a:ext uri="{FF2B5EF4-FFF2-40B4-BE49-F238E27FC236}">
                <a16:creationId xmlns:a16="http://schemas.microsoft.com/office/drawing/2014/main" id="{3463EFE2-34D1-4E68-A084-25F289A6A7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E39458E-6765-4817-8CA1-DEC16865E710}"/>
              </a:ext>
            </a:extLst>
          </p:cNvPr>
          <p:cNvPicPr>
            <a:picLocks noChangeAspect="1"/>
          </p:cNvPicPr>
          <p:nvPr/>
        </p:nvPicPr>
        <p:blipFill>
          <a:blip r:embed="rId2"/>
          <a:stretch>
            <a:fillRect/>
          </a:stretch>
        </p:blipFill>
        <p:spPr>
          <a:xfrm>
            <a:off x="6654785" y="3698061"/>
            <a:ext cx="2489215" cy="2404834"/>
          </a:xfrm>
          <a:prstGeom prst="rect">
            <a:avLst/>
          </a:prstGeom>
        </p:spPr>
      </p:pic>
      <p:sp>
        <p:nvSpPr>
          <p:cNvPr id="6" name="Speech Bubble: Rectangle with Corners Rounded 5">
            <a:extLst>
              <a:ext uri="{FF2B5EF4-FFF2-40B4-BE49-F238E27FC236}">
                <a16:creationId xmlns:a16="http://schemas.microsoft.com/office/drawing/2014/main" id="{BD4C850A-8B37-4E2D-A702-23430A8455A4}"/>
              </a:ext>
            </a:extLst>
          </p:cNvPr>
          <p:cNvSpPr/>
          <p:nvPr/>
        </p:nvSpPr>
        <p:spPr>
          <a:xfrm>
            <a:off x="6189150" y="960082"/>
            <a:ext cx="2363202" cy="1777898"/>
          </a:xfrm>
          <a:prstGeom prst="wedgeRoundRectCallout">
            <a:avLst>
              <a:gd name="adj1" fmla="val -2430"/>
              <a:gd name="adj2" fmla="val 143051"/>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TW" b="1" dirty="0" smtClean="0">
                <a:solidFill>
                  <a:srgbClr val="002060"/>
                </a:solidFill>
                <a:latin typeface="微軟正黑體" panose="020B0604030504040204" pitchFamily="34" charset="-120"/>
                <a:ea typeface="微軟正黑體" panose="020B0604030504040204" pitchFamily="34" charset="-120"/>
              </a:rPr>
              <a:t>Have you received any new information today? Could you share it with me</a:t>
            </a:r>
            <a:r>
              <a:rPr lang="zh-TW" altLang="en-US" b="1" dirty="0" smtClean="0">
                <a:solidFill>
                  <a:srgbClr val="002060"/>
                </a:solidFill>
                <a:latin typeface="微軟正黑體" panose="020B0604030504040204" pitchFamily="34" charset="-120"/>
                <a:ea typeface="微軟正黑體" panose="020B0604030504040204" pitchFamily="34" charset="-120"/>
              </a:rPr>
              <a:t>？</a:t>
            </a:r>
            <a:endParaRPr lang="en-US" altLang="zh-TW" b="1" dirty="0">
              <a:solidFill>
                <a:srgbClr val="002060"/>
              </a:solidFill>
              <a:latin typeface="微軟正黑體" panose="020B0604030504040204" pitchFamily="34" charset="-120"/>
              <a:ea typeface="微軟正黑體" panose="020B0604030504040204" pitchFamily="34" charset="-120"/>
            </a:endParaRPr>
          </a:p>
        </p:txBody>
      </p:sp>
      <p:pic>
        <p:nvPicPr>
          <p:cNvPr id="7" name="Graphic 6" descr="Ear">
            <a:extLst>
              <a:ext uri="{FF2B5EF4-FFF2-40B4-BE49-F238E27FC236}">
                <a16:creationId xmlns:a16="http://schemas.microsoft.com/office/drawing/2014/main" id="{8A08DB89-AE33-4972-9B07-FA94E656461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009501" y="534735"/>
            <a:ext cx="868526" cy="868526"/>
          </a:xfrm>
          <a:prstGeom prst="rect">
            <a:avLst/>
          </a:prstGeom>
        </p:spPr>
      </p:pic>
    </p:spTree>
    <p:extLst>
      <p:ext uri="{BB962C8B-B14F-4D97-AF65-F5344CB8AC3E}">
        <p14:creationId xmlns:p14="http://schemas.microsoft.com/office/powerpoint/2010/main" val="590230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1375</Words>
  <Application>Microsoft Office PowerPoint</Application>
  <PresentationFormat>如螢幕大小 (4:3)</PresentationFormat>
  <Paragraphs>104</Paragraphs>
  <Slides>14</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細明體</vt:lpstr>
      <vt:lpstr>微軟正黑體</vt:lpstr>
      <vt:lpstr>新細明體</vt:lpstr>
      <vt:lpstr>Arial</vt:lpstr>
      <vt:lpstr>Calibri</vt:lpstr>
      <vt:lpstr>Garamond</vt:lpstr>
      <vt:lpstr>Times New Roman</vt:lpstr>
      <vt:lpstr>Wingdings</vt:lpstr>
      <vt:lpstr>Savon</vt:lpstr>
      <vt:lpstr>Coronavirus Disease 2019  (COVID-19)  “How could we identify  authentic/false information?!”</vt:lpstr>
      <vt:lpstr>Preamble</vt:lpstr>
      <vt:lpstr>PowerPoint 簡報</vt:lpstr>
      <vt:lpstr>Chapter 1﹕ Understand COVID-19 </vt:lpstr>
      <vt:lpstr>Question 1﹕Is COVID-19 an incurable disease?</vt:lpstr>
      <vt:lpstr>Question 2﹕Is COVID-19 unavoidable? </vt:lpstr>
      <vt:lpstr> Chapter 2: Knowledge about prevention and control of epidemic  </vt:lpstr>
      <vt:lpstr> Chapter 3: How could parents help children  obtain accurate information？ </vt:lpstr>
      <vt:lpstr>3.1. “Listen before you speak”  Show care and concern, be an          active listener of your children</vt:lpstr>
      <vt:lpstr>3.2. “Ask to verify” — develop children’s critical thinking skills to pursue truth</vt:lpstr>
      <vt:lpstr>3.3. “Love well, whip well.”  — let children understand the consequence of sending false information</vt:lpstr>
      <vt:lpstr>Relevant ordinance</vt:lpstr>
      <vt:lpstr>Suggested sources for reference</vt:lpstr>
      <vt:lpstr>Conclusion:  Together, we fight the virus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2020-02-08T18:44:27Z</dcterms:created>
  <dcterms:modified xsi:type="dcterms:W3CDTF">2020-03-26T06:20:21Z</dcterms:modified>
</cp:coreProperties>
</file>