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3" r:id="rId4"/>
  </p:sldMasterIdLst>
  <p:sldIdLst>
    <p:sldId id="257" r:id="rId5"/>
    <p:sldId id="263" r:id="rId6"/>
    <p:sldId id="287" r:id="rId7"/>
    <p:sldId id="294" r:id="rId8"/>
    <p:sldId id="289" r:id="rId9"/>
    <p:sldId id="295" r:id="rId10"/>
    <p:sldId id="291" r:id="rId11"/>
    <p:sldId id="293" r:id="rId12"/>
    <p:sldId id="267" r:id="rId13"/>
    <p:sldId id="268" r:id="rId14"/>
    <p:sldId id="269" r:id="rId15"/>
    <p:sldId id="270" r:id="rId16"/>
    <p:sldId id="266" r:id="rId17"/>
    <p:sldId id="271" r:id="rId18"/>
    <p:sldId id="272" r:id="rId19"/>
    <p:sldId id="273" r:id="rId20"/>
    <p:sldId id="275" r:id="rId21"/>
    <p:sldId id="276" r:id="rId22"/>
    <p:sldId id="280" r:id="rId23"/>
    <p:sldId id="292" r:id="rId24"/>
    <p:sldId id="28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903F"/>
    <a:srgbClr val="5CC6D6"/>
    <a:srgbClr val="344529"/>
    <a:srgbClr val="2B3922"/>
    <a:srgbClr val="2E3722"/>
    <a:srgbClr val="FCF7F1"/>
    <a:srgbClr val="B8D233"/>
    <a:srgbClr val="F8D22F"/>
    <a:srgbClr val="F03F2B"/>
    <a:srgbClr val="3488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700" autoAdjust="0"/>
    <p:restoredTop sz="94619" autoAdjust="0"/>
  </p:normalViewPr>
  <p:slideViewPr>
    <p:cSldViewPr snapToGrid="0">
      <p:cViewPr varScale="1">
        <p:scale>
          <a:sx n="69" d="100"/>
          <a:sy n="69" d="100"/>
        </p:scale>
        <p:origin x="308"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ltLang="zh-HK"/>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HK"/>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pPr/>
              <a:t>5/2/2020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a:t>Click to edit Master title style</a:t>
            </a:r>
            <a:endParaRPr lang="en-US" dirty="0"/>
          </a:p>
        </p:txBody>
      </p:sp>
      <p:sp>
        <p:nvSpPr>
          <p:cNvPr id="3" name="Content Placeholder 2"/>
          <p:cNvSpPr>
            <a:spLocks noGrp="1"/>
          </p:cNvSpPr>
          <p:nvPr>
            <p:ph idx="1"/>
          </p:nvPr>
        </p:nvSpPr>
        <p:spPr/>
        <p:txBody>
          <a:bodyPr/>
          <a:lstStyle/>
          <a:p>
            <a:pPr lvl="0"/>
            <a:r>
              <a:rPr lang="en-US" altLang="zh-HK"/>
              <a:t>Click to 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ltLang="zh-HK"/>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HK"/>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pPr/>
              <a:t>5/2/2020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zh-HK"/>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ltLang="zh-HK"/>
              <a:t>Click to 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ltLang="zh-HK"/>
              <a:t>Click to 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pPr/>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HK"/>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ltLang="zh-HK"/>
              <a:t>Click to 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HK"/>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ltLang="zh-HK"/>
              <a:t>Click to 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pPr/>
              <a:t>5/2/2020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pPr/>
              <a:t>5/2/2020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pPr/>
              <a:t>5/2/2020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ltLang="zh-HK"/>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ltLang="zh-HK"/>
              <a:t>Click to 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HK"/>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pPr/>
              <a:t>5/2/2020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HK"/>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5/2/2020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pPr/>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ltLang="zh-HK"/>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HK"/>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ltLang="zh-HK"/>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ltLang="zh-HK"/>
              <a:t>Click to 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pPr/>
              <a:t>5/2/2020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8.sv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www.cybersecurity.hk/en/expert-2019-03-29-password.ph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www.cybersecurity.hk/en/learning-identity-theft.ph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cybersecurity.hk/tc/learning-scam.php"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cybersecurity.hk/en/learning-scam.php" TargetMode="External"/><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edb.gov.hk/attachment/tc/edu-system/primary-secondary/applicable-to-primary-secondary/it-in-edu/Support/Principles-onE-Learning_C.pdf" TargetMode="External"/><Relationship Id="rId2" Type="http://schemas.openxmlformats.org/officeDocument/2006/relationships/hyperlink" Target="https://www.edb.gov.hk/en/edu-system/primary-secondary/applicable-to-primary-secondary/it-in-edu/information-security.html" TargetMode="External"/><Relationship Id="rId1" Type="http://schemas.openxmlformats.org/officeDocument/2006/relationships/slideLayout" Target="../slideLayouts/slideLayout2.xml"/><Relationship Id="rId4" Type="http://schemas.openxmlformats.org/officeDocument/2006/relationships/hyperlink" Target="https://www.edb.gov.hk/en/edu-system/primary-secondary/applicable-to-primary-secondary/it-in-edu/flipped.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edb.gov.hk/en/edu-system/primary-secondary/applicable-to-primary-secondary/it-in-edu/information-security.html" TargetMode="External"/><Relationship Id="rId2" Type="http://schemas.openxmlformats.org/officeDocument/2006/relationships/hyperlink" Target="https://www.cybersecurity.hk/en/index.php" TargetMode="External"/><Relationship Id="rId1" Type="http://schemas.openxmlformats.org/officeDocument/2006/relationships/slideLayout" Target="../slideLayouts/slideLayout2.xml"/><Relationship Id="rId4" Type="http://schemas.openxmlformats.org/officeDocument/2006/relationships/hyperlink" Target="https://www.edb.gov.hk/en/edu-system/primary-secondary/applicable-to-primary-secondary/it-in-edu/flipped.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youtu.be/dBY0dYINLFM" TargetMode="External"/><Relationship Id="rId3" Type="http://schemas.openxmlformats.org/officeDocument/2006/relationships/hyperlink" Target="http://youtu.be/jCr0BpxccrU" TargetMode="External"/><Relationship Id="rId7" Type="http://schemas.openxmlformats.org/officeDocument/2006/relationships/hyperlink" Target="http://youtu.be/LtkNX5vBcrU" TargetMode="External"/><Relationship Id="rId2" Type="http://schemas.openxmlformats.org/officeDocument/2006/relationships/hyperlink" Target="http://youtu.be/s6jsknIx-ZU" TargetMode="External"/><Relationship Id="rId1" Type="http://schemas.openxmlformats.org/officeDocument/2006/relationships/slideLayout" Target="../slideLayouts/slideLayout9.xml"/><Relationship Id="rId6" Type="http://schemas.openxmlformats.org/officeDocument/2006/relationships/hyperlink" Target="http://youtu.be/M3PJwZetscU" TargetMode="External"/><Relationship Id="rId11" Type="http://schemas.openxmlformats.org/officeDocument/2006/relationships/hyperlink" Target="http://youtu.be/Ouqdesp_8zI" TargetMode="External"/><Relationship Id="rId5" Type="http://schemas.openxmlformats.org/officeDocument/2006/relationships/hyperlink" Target="http://youtu.be/F5JAka-LNMQ" TargetMode="External"/><Relationship Id="rId10" Type="http://schemas.openxmlformats.org/officeDocument/2006/relationships/hyperlink" Target="http://youtu.be/NrgKvkEZ7N0" TargetMode="External"/><Relationship Id="rId4" Type="http://schemas.openxmlformats.org/officeDocument/2006/relationships/hyperlink" Target="http://youtu.be/XgNyJd-iaHs" TargetMode="External"/><Relationship Id="rId9" Type="http://schemas.openxmlformats.org/officeDocument/2006/relationships/hyperlink" Target="http://youtu.be/qETOhQc8ttI"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5771073" y="2182929"/>
            <a:ext cx="5270738" cy="1759343"/>
          </a:xfrm>
        </p:spPr>
        <p:txBody>
          <a:bodyPr>
            <a:normAutofit fontScale="90000"/>
          </a:bodyPr>
          <a:lstStyle/>
          <a:p>
            <a:pPr algn="l"/>
            <a:r>
              <a:rPr lang="en-US" altLang="zh-TW" sz="4400" b="1" dirty="0">
                <a:solidFill>
                  <a:schemeClr val="tx1"/>
                </a:solidFill>
                <a:latin typeface="微軟正黑體" panose="020B0604030504040204" pitchFamily="34" charset="-120"/>
                <a:ea typeface="微軟正黑體" panose="020B0604030504040204" pitchFamily="34" charset="-120"/>
              </a:rPr>
              <a:t/>
            </a:r>
            <a:br>
              <a:rPr lang="en-US" altLang="zh-TW" sz="4400" b="1" dirty="0">
                <a:solidFill>
                  <a:schemeClr val="tx1"/>
                </a:solidFill>
                <a:latin typeface="微軟正黑體" panose="020B0604030504040204" pitchFamily="34" charset="-120"/>
                <a:ea typeface="微軟正黑體" panose="020B0604030504040204" pitchFamily="34" charset="-120"/>
              </a:rPr>
            </a:br>
            <a:r>
              <a:rPr lang="en-US" altLang="zh-TW" sz="4000" b="1" dirty="0" smtClean="0">
                <a:solidFill>
                  <a:schemeClr val="tx1"/>
                </a:solidFill>
                <a:latin typeface="微軟正黑體" panose="020B0604030504040204" pitchFamily="34" charset="-120"/>
                <a:ea typeface="微軟正黑體" panose="020B0604030504040204" pitchFamily="34" charset="-120"/>
              </a:rPr>
              <a:t>Teaching Resources :</a:t>
            </a:r>
            <a:br>
              <a:rPr lang="en-US" altLang="zh-TW" sz="4000" b="1" dirty="0" smtClean="0">
                <a:solidFill>
                  <a:schemeClr val="tx1"/>
                </a:solidFill>
                <a:latin typeface="微軟正黑體" panose="020B0604030504040204" pitchFamily="34" charset="-120"/>
                <a:ea typeface="微軟正黑體" panose="020B0604030504040204" pitchFamily="34" charset="-120"/>
              </a:rPr>
            </a:br>
            <a:r>
              <a:rPr lang="en-US" altLang="zh-TW" sz="4000" b="1" dirty="0" smtClean="0">
                <a:solidFill>
                  <a:schemeClr val="tx1"/>
                </a:solidFill>
                <a:latin typeface="微軟正黑體" panose="020B0604030504040204" pitchFamily="34" charset="-120"/>
                <a:ea typeface="微軟正黑體" panose="020B0604030504040204" pitchFamily="34" charset="-120"/>
              </a:rPr>
              <a:t>Cyber Security</a:t>
            </a:r>
            <a:endParaRPr lang="en-US" sz="4000" b="1" dirty="0">
              <a:solidFill>
                <a:schemeClr val="tx1"/>
              </a:solidFill>
              <a:latin typeface="微軟正黑體" panose="020B0604030504040204" pitchFamily="34" charset="-120"/>
              <a:ea typeface="微軟正黑體" panose="020B0604030504040204" pitchFamily="34" charset="-120"/>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3" y="4011283"/>
            <a:ext cx="4947857" cy="1038185"/>
          </a:xfrm>
        </p:spPr>
        <p:txBody>
          <a:bodyPr>
            <a:normAutofit/>
          </a:bodyPr>
          <a:lstStyle/>
          <a:p>
            <a:pPr>
              <a:spcAft>
                <a:spcPts val="600"/>
              </a:spcAft>
            </a:pPr>
            <a:r>
              <a:rPr lang="en-US" b="1" dirty="0">
                <a:solidFill>
                  <a:schemeClr val="tx1"/>
                </a:solidFill>
                <a:latin typeface="微軟正黑體" panose="020B0604030504040204" pitchFamily="34" charset="-120"/>
                <a:ea typeface="微軟正黑體" panose="020B0604030504040204" pitchFamily="34" charset="-120"/>
              </a:rPr>
              <a:t>Liberal Studies Section,</a:t>
            </a:r>
            <a:r>
              <a:rPr lang="en-US" altLang="zh-HK" b="1" dirty="0">
                <a:solidFill>
                  <a:schemeClr val="tx1"/>
                </a:solidFill>
                <a:latin typeface="微軟正黑體" panose="020B0604030504040204" pitchFamily="34" charset="-120"/>
                <a:ea typeface="微軟正黑體" panose="020B0604030504040204" pitchFamily="34" charset="-120"/>
              </a:rPr>
              <a:t> </a:t>
            </a:r>
            <a:endParaRPr lang="en-US" altLang="zh-HK" b="1" dirty="0" smtClean="0">
              <a:solidFill>
                <a:schemeClr val="tx1"/>
              </a:solidFill>
              <a:latin typeface="微軟正黑體" panose="020B0604030504040204" pitchFamily="34" charset="-120"/>
              <a:ea typeface="微軟正黑體" panose="020B0604030504040204" pitchFamily="34" charset="-120"/>
            </a:endParaRPr>
          </a:p>
          <a:p>
            <a:pPr>
              <a:spcAft>
                <a:spcPts val="600"/>
              </a:spcAft>
            </a:pPr>
            <a:r>
              <a:rPr lang="en-US" altLang="zh-HK" b="1" dirty="0" smtClean="0">
                <a:solidFill>
                  <a:schemeClr val="tx1"/>
                </a:solidFill>
                <a:latin typeface="微軟正黑體" panose="020B0604030504040204" pitchFamily="34" charset="-120"/>
                <a:ea typeface="微軟正黑體" panose="020B0604030504040204" pitchFamily="34" charset="-120"/>
              </a:rPr>
              <a:t>Curriculum </a:t>
            </a:r>
            <a:r>
              <a:rPr lang="en-US" altLang="zh-HK" b="1" dirty="0">
                <a:solidFill>
                  <a:schemeClr val="tx1"/>
                </a:solidFill>
                <a:latin typeface="微軟正黑體" panose="020B0604030504040204" pitchFamily="34" charset="-120"/>
                <a:ea typeface="微軟正黑體" panose="020B0604030504040204" pitchFamily="34" charset="-120"/>
              </a:rPr>
              <a:t>Development Institute, EDB</a:t>
            </a:r>
            <a:endParaRPr lang="en-US" b="1" dirty="0">
              <a:solidFill>
                <a:schemeClr val="tx1"/>
              </a:solidFill>
              <a:latin typeface="微軟正黑體" panose="020B0604030504040204" pitchFamily="34" charset="-120"/>
              <a:ea typeface="微軟正黑體" panose="020B0604030504040204" pitchFamily="34" charset="-120"/>
            </a:endParaRPr>
          </a:p>
          <a:p>
            <a:pPr>
              <a:spcAft>
                <a:spcPts val="600"/>
              </a:spcAft>
            </a:pPr>
            <a:endParaRPr lang="en-US" b="1" dirty="0">
              <a:solidFill>
                <a:schemeClr val="tx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493DF-3EBF-4318-B588-D0C2A2F629CD}"/>
              </a:ext>
            </a:extLst>
          </p:cNvPr>
          <p:cNvSpPr>
            <a:spLocks noGrp="1"/>
          </p:cNvSpPr>
          <p:nvPr>
            <p:ph type="title"/>
          </p:nvPr>
        </p:nvSpPr>
        <p:spPr>
          <a:xfrm>
            <a:off x="737615" y="1190073"/>
            <a:ext cx="10493829" cy="1228978"/>
          </a:xfrm>
        </p:spPr>
        <p:txBody>
          <a:bodyPr>
            <a:normAutofit fontScale="90000"/>
          </a:bodyPr>
          <a:lstStyle/>
          <a:p>
            <a:r>
              <a:rPr lang="en-US" altLang="zh-TW" sz="3100" dirty="0">
                <a:latin typeface="微軟正黑體" panose="020B0604030504040204" pitchFamily="34" charset="-120"/>
                <a:ea typeface="微軟正黑體" panose="020B0604030504040204" pitchFamily="34" charset="-120"/>
              </a:rPr>
              <a:t>Question(1) </a:t>
            </a:r>
            <a:r>
              <a:rPr lang="en-US" altLang="zh-TW" sz="3100" dirty="0" smtClean="0">
                <a:latin typeface="微軟正黑體" panose="020B0604030504040204" pitchFamily="34" charset="-120"/>
                <a:ea typeface="微軟正黑體" panose="020B0604030504040204" pitchFamily="34" charset="-120"/>
              </a:rPr>
              <a:t/>
            </a:r>
            <a:br>
              <a:rPr lang="en-US" altLang="zh-TW" sz="3100" dirty="0" smtClean="0">
                <a:latin typeface="微軟正黑體" panose="020B0604030504040204" pitchFamily="34" charset="-120"/>
                <a:ea typeface="微軟正黑體" panose="020B0604030504040204" pitchFamily="34" charset="-120"/>
              </a:rPr>
            </a:br>
            <a:r>
              <a:rPr lang="en-US" altLang="zh-TW" sz="3100" dirty="0" smtClean="0">
                <a:latin typeface="微軟正黑體" panose="020B0604030504040204" pitchFamily="34" charset="-120"/>
                <a:ea typeface="微軟正黑體" panose="020B0604030504040204" pitchFamily="34" charset="-120"/>
              </a:rPr>
              <a:t>If </a:t>
            </a:r>
            <a:r>
              <a:rPr lang="en-US" altLang="zh-TW" sz="3100" dirty="0">
                <a:latin typeface="微軟正黑體" panose="020B0604030504040204" pitchFamily="34" charset="-120"/>
                <a:ea typeface="微軟正黑體" panose="020B0604030504040204" pitchFamily="34" charset="-120"/>
              </a:rPr>
              <a:t>you see some interesting </a:t>
            </a:r>
            <a:r>
              <a:rPr lang="en-US" altLang="zh-TW" sz="3100" dirty="0">
                <a:latin typeface="微軟正黑體" panose="020B0604030504040204" pitchFamily="34" charset="-120"/>
                <a:ea typeface="微軟正黑體" panose="020B0604030504040204" pitchFamily="34" charset="-120"/>
              </a:rPr>
              <a:t>pop-up </a:t>
            </a:r>
            <a:r>
              <a:rPr lang="en-US" altLang="zh-TW" sz="3100" dirty="0">
                <a:latin typeface="微軟正黑體" panose="020B0604030504040204" pitchFamily="34" charset="-120"/>
                <a:ea typeface="微軟正黑體" panose="020B0604030504040204" pitchFamily="34" charset="-120"/>
              </a:rPr>
              <a:t>messages and </a:t>
            </a:r>
            <a:r>
              <a:rPr lang="en-US" altLang="zh-TW" sz="3100" dirty="0">
                <a:latin typeface="微軟正黑體" panose="020B0604030504040204" pitchFamily="34" charset="-120"/>
                <a:ea typeface="微軟正黑體" panose="020B0604030504040204" pitchFamily="34" charset="-120"/>
              </a:rPr>
              <a:t>related </a:t>
            </a:r>
            <a:r>
              <a:rPr lang="en-US" altLang="zh-TW" sz="3100" dirty="0">
                <a:latin typeface="微軟正黑體" panose="020B0604030504040204" pitchFamily="34" charset="-120"/>
                <a:ea typeface="微軟正黑體" panose="020B0604030504040204" pitchFamily="34" charset="-120"/>
              </a:rPr>
              <a:t>links when you go online, you will ... </a:t>
            </a:r>
            <a:r>
              <a:rPr lang="en-US" altLang="zh-TW" sz="3100" dirty="0">
                <a:latin typeface="微軟正黑體" panose="020B0604030504040204" pitchFamily="34" charset="-120"/>
                <a:ea typeface="微軟正黑體" panose="020B0604030504040204" pitchFamily="34" charset="-120"/>
              </a:rPr>
              <a:t>(can choose more than one option)</a:t>
            </a:r>
            <a:r>
              <a:rPr lang="en-US" altLang="zh-TW" dirty="0">
                <a:latin typeface="微軟正黑體" panose="020B0604030504040204" pitchFamily="34" charset="-120"/>
                <a:ea typeface="微軟正黑體" panose="020B0604030504040204" pitchFamily="34" charset="-120"/>
              </a:rPr>
              <a:t/>
            </a:r>
            <a:br>
              <a:rPr lang="en-US" altLang="zh-TW" dirty="0">
                <a:latin typeface="微軟正黑體" panose="020B0604030504040204" pitchFamily="34" charset="-120"/>
                <a:ea typeface="微軟正黑體" panose="020B0604030504040204" pitchFamily="34" charset="-120"/>
              </a:rPr>
            </a:br>
            <a:endParaRPr lang="zh-HK" altLang="en-US" sz="4400" dirty="0">
              <a:latin typeface="微軟正黑體" panose="020B0604030504040204" pitchFamily="34" charset="-120"/>
              <a:ea typeface="微軟正黑體" panose="020B0604030504040204" pitchFamily="34" charset="-120"/>
            </a:endParaRPr>
          </a:p>
        </p:txBody>
      </p:sp>
      <p:sp>
        <p:nvSpPr>
          <p:cNvPr id="3" name="Content Placeholder 2">
            <a:extLst>
              <a:ext uri="{FF2B5EF4-FFF2-40B4-BE49-F238E27FC236}">
                <a16:creationId xmlns:a16="http://schemas.microsoft.com/office/drawing/2014/main" id="{5C7F87B9-9946-4021-BDBB-8EEB1517C8D8}"/>
              </a:ext>
            </a:extLst>
          </p:cNvPr>
          <p:cNvSpPr>
            <a:spLocks noGrp="1"/>
          </p:cNvSpPr>
          <p:nvPr>
            <p:ph idx="1"/>
          </p:nvPr>
        </p:nvSpPr>
        <p:spPr>
          <a:xfrm>
            <a:off x="561702" y="2194559"/>
            <a:ext cx="8913602" cy="4127863"/>
          </a:xfrm>
        </p:spPr>
        <p:txBody>
          <a:bodyPr>
            <a:normAutofit fontScale="92500"/>
          </a:bodyPr>
          <a:lstStyle/>
          <a:p>
            <a:pPr marL="0" indent="0">
              <a:buNone/>
            </a:pPr>
            <a:endParaRPr lang="en-US" altLang="zh-HK" sz="2400" dirty="0">
              <a:latin typeface="微軟正黑體" panose="020B0604030504040204" pitchFamily="34" charset="-120"/>
              <a:ea typeface="微軟正黑體" panose="020B0604030504040204" pitchFamily="34" charset="-120"/>
            </a:endParaRPr>
          </a:p>
          <a:p>
            <a:pPr marL="457200" indent="-457200">
              <a:buAutoNum type="alphaLcParenR"/>
            </a:pPr>
            <a:r>
              <a:rPr lang="en-US" altLang="zh-TW" sz="2400" dirty="0">
                <a:latin typeface="微軟正黑體" panose="020B0604030504040204" pitchFamily="34" charset="-120"/>
                <a:ea typeface="微軟正黑體" panose="020B0604030504040204" pitchFamily="34" charset="-120"/>
              </a:rPr>
              <a:t>Click the relevant URL link to view the content at once (0 points)</a:t>
            </a:r>
          </a:p>
          <a:p>
            <a:pPr marL="457200" indent="-457200">
              <a:buAutoNum type="alphaLcParenR"/>
            </a:pPr>
            <a:endParaRPr lang="en-US" altLang="zh-TW" sz="2400" dirty="0">
              <a:latin typeface="微軟正黑體" panose="020B0604030504040204" pitchFamily="34" charset="-120"/>
              <a:ea typeface="微軟正黑體" panose="020B0604030504040204" pitchFamily="34" charset="-120"/>
            </a:endParaRPr>
          </a:p>
          <a:p>
            <a:pPr marL="457200" indent="-457200">
              <a:buAutoNum type="alphaLcParenR"/>
            </a:pPr>
            <a:r>
              <a:rPr lang="en-US" altLang="zh-TW" sz="2400" dirty="0">
                <a:latin typeface="微軟正黑體" panose="020B0604030504040204" pitchFamily="34" charset="-120"/>
                <a:ea typeface="微軟正黑體" panose="020B0604030504040204" pitchFamily="34" charset="-120"/>
              </a:rPr>
              <a:t>Press the "X" </a:t>
            </a:r>
            <a:r>
              <a:rPr lang="en-US" altLang="zh-TW" sz="2400" dirty="0" smtClean="0">
                <a:latin typeface="微軟正黑體" panose="020B0604030504040204" pitchFamily="34" charset="-120"/>
                <a:ea typeface="微軟正黑體" panose="020B0604030504040204" pitchFamily="34" charset="-120"/>
              </a:rPr>
              <a:t>at </a:t>
            </a:r>
            <a:r>
              <a:rPr lang="en-US" altLang="zh-TW" sz="2400" dirty="0">
                <a:latin typeface="微軟正黑體" panose="020B0604030504040204" pitchFamily="34" charset="-120"/>
                <a:ea typeface="微軟正黑體" panose="020B0604030504040204" pitchFamily="34" charset="-120"/>
              </a:rPr>
              <a:t>the upper right corner to </a:t>
            </a:r>
            <a:r>
              <a:rPr lang="en-US" altLang="zh-TW" sz="2400" dirty="0" smtClean="0">
                <a:latin typeface="微軟正黑體" panose="020B0604030504040204" pitchFamily="34" charset="-120"/>
                <a:ea typeface="微軟正黑體" panose="020B0604030504040204" pitchFamily="34" charset="-120"/>
              </a:rPr>
              <a:t>get rid of </a:t>
            </a:r>
            <a:r>
              <a:rPr lang="en-US" altLang="zh-TW" sz="2400" dirty="0">
                <a:latin typeface="微軟正黑體" panose="020B0604030504040204" pitchFamily="34" charset="-120"/>
                <a:ea typeface="微軟正黑體" panose="020B0604030504040204" pitchFamily="34" charset="-120"/>
              </a:rPr>
              <a:t>the message immediately (5 points)</a:t>
            </a:r>
          </a:p>
          <a:p>
            <a:pPr marL="457200" indent="-457200">
              <a:buAutoNum type="alphaLcParenR"/>
            </a:pPr>
            <a:endParaRPr lang="en-US" altLang="zh-TW" sz="2400" dirty="0">
              <a:latin typeface="微軟正黑體" panose="020B0604030504040204" pitchFamily="34" charset="-120"/>
              <a:ea typeface="微軟正黑體" panose="020B0604030504040204" pitchFamily="34" charset="-120"/>
            </a:endParaRPr>
          </a:p>
          <a:p>
            <a:pPr marL="457200" indent="-457200">
              <a:buAutoNum type="alphaLcParenR"/>
            </a:pPr>
            <a:r>
              <a:rPr lang="en-US" altLang="zh-TW" sz="2400" dirty="0">
                <a:latin typeface="微軟正黑體" panose="020B0604030504040204" pitchFamily="34" charset="-120"/>
                <a:ea typeface="微軟正黑體" panose="020B0604030504040204" pitchFamily="34" charset="-120"/>
              </a:rPr>
              <a:t>Read the content of the message carefully and will not continue to read if it does not come from a creditable website (5 points)</a:t>
            </a:r>
            <a:endParaRPr lang="zh-HK" altLang="en-US" sz="2400" dirty="0">
              <a:latin typeface="微軟正黑體" panose="020B0604030504040204" pitchFamily="34" charset="-120"/>
              <a:ea typeface="微軟正黑體" panose="020B0604030504040204" pitchFamily="34" charset="-120"/>
            </a:endParaRPr>
          </a:p>
        </p:txBody>
      </p:sp>
      <p:pic>
        <p:nvPicPr>
          <p:cNvPr id="5" name="Picture 3">
            <a:extLst>
              <a:ext uri="{FF2B5EF4-FFF2-40B4-BE49-F238E27FC236}">
                <a16:creationId xmlns:a16="http://schemas.microsoft.com/office/drawing/2014/main" id="{8813A957-0DC3-45CD-AE55-AF988D6CAE59}"/>
              </a:ext>
            </a:extLst>
          </p:cNvPr>
          <p:cNvPicPr>
            <a:picLocks noChangeAspect="1"/>
          </p:cNvPicPr>
          <p:nvPr/>
        </p:nvPicPr>
        <p:blipFill>
          <a:blip r:embed="rId2"/>
          <a:stretch>
            <a:fillRect/>
          </a:stretch>
        </p:blipFill>
        <p:spPr>
          <a:xfrm>
            <a:off x="8959314" y="2644425"/>
            <a:ext cx="2583898" cy="3452622"/>
          </a:xfrm>
          <a:prstGeom prst="ellipse">
            <a:avLst/>
          </a:prstGeom>
          <a:ln>
            <a:noFill/>
          </a:ln>
          <a:effectLst>
            <a:softEdge rad="112500"/>
          </a:effectLst>
        </p:spPr>
      </p:pic>
    </p:spTree>
    <p:extLst>
      <p:ext uri="{BB962C8B-B14F-4D97-AF65-F5344CB8AC3E}">
        <p14:creationId xmlns:p14="http://schemas.microsoft.com/office/powerpoint/2010/main" val="400066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56165-3F81-44DD-91DF-378CE540768B}"/>
              </a:ext>
            </a:extLst>
          </p:cNvPr>
          <p:cNvSpPr>
            <a:spLocks noGrp="1"/>
          </p:cNvSpPr>
          <p:nvPr>
            <p:ph type="title"/>
          </p:nvPr>
        </p:nvSpPr>
        <p:spPr>
          <a:xfrm>
            <a:off x="666206" y="642594"/>
            <a:ext cx="11011988" cy="1371600"/>
          </a:xfrm>
        </p:spPr>
        <p:txBody>
          <a:bodyPr>
            <a:noAutofit/>
          </a:bodyPr>
          <a:lstStyle/>
          <a:p>
            <a:r>
              <a:rPr lang="en-US" altLang="zh-TW" sz="2800" dirty="0">
                <a:latin typeface="微軟正黑體" panose="020B0604030504040204" pitchFamily="34" charset="-120"/>
                <a:ea typeface="微軟正黑體" panose="020B0604030504040204" pitchFamily="34" charset="-120"/>
              </a:rPr>
              <a:t>Question(2) </a:t>
            </a:r>
            <a:r>
              <a:rPr lang="en-US" altLang="zh-TW" sz="2800" dirty="0" smtClean="0">
                <a:latin typeface="微軟正黑體" panose="020B0604030504040204" pitchFamily="34" charset="-120"/>
                <a:ea typeface="微軟正黑體" panose="020B0604030504040204" pitchFamily="34" charset="-120"/>
              </a:rPr>
              <a:t/>
            </a:r>
            <a:br>
              <a:rPr lang="en-US" altLang="zh-TW" sz="2800" dirty="0" smtClean="0">
                <a:latin typeface="微軟正黑體" panose="020B0604030504040204" pitchFamily="34" charset="-120"/>
                <a:ea typeface="微軟正黑體" panose="020B0604030504040204" pitchFamily="34" charset="-120"/>
              </a:rPr>
            </a:br>
            <a:r>
              <a:rPr lang="en-US" altLang="zh-TW" sz="2800" dirty="0" smtClean="0">
                <a:latin typeface="微軟正黑體" panose="020B0604030504040204" pitchFamily="34" charset="-120"/>
                <a:ea typeface="微軟正黑體" panose="020B0604030504040204" pitchFamily="34" charset="-120"/>
              </a:rPr>
              <a:t>If </a:t>
            </a:r>
            <a:r>
              <a:rPr lang="en-US" altLang="zh-TW" sz="2800" dirty="0">
                <a:latin typeface="微軟正黑體" panose="020B0604030504040204" pitchFamily="34" charset="-120"/>
                <a:ea typeface="微軟正黑體" panose="020B0604030504040204" pitchFamily="34" charset="-120"/>
              </a:rPr>
              <a:t>you need to set a password, your password will be ... </a:t>
            </a:r>
            <a:r>
              <a:rPr lang="en-US" altLang="zh-TW" sz="2800" dirty="0" smtClean="0">
                <a:latin typeface="微軟正黑體" panose="020B0604030504040204" pitchFamily="34" charset="-120"/>
                <a:ea typeface="微軟正黑體" panose="020B0604030504040204" pitchFamily="34" charset="-120"/>
              </a:rPr>
              <a:t/>
            </a:r>
            <a:br>
              <a:rPr lang="en-US" altLang="zh-TW" sz="2800" dirty="0" smtClean="0">
                <a:latin typeface="微軟正黑體" panose="020B0604030504040204" pitchFamily="34" charset="-120"/>
                <a:ea typeface="微軟正黑體" panose="020B0604030504040204" pitchFamily="34" charset="-120"/>
              </a:rPr>
            </a:br>
            <a:r>
              <a:rPr lang="en-US" altLang="zh-TW" sz="2800" dirty="0" smtClean="0">
                <a:latin typeface="微軟正黑體" panose="020B0604030504040204" pitchFamily="34" charset="-120"/>
                <a:ea typeface="微軟正黑體" panose="020B0604030504040204" pitchFamily="34" charset="-120"/>
              </a:rPr>
              <a:t>(</a:t>
            </a:r>
            <a:r>
              <a:rPr lang="en-US" altLang="zh-TW" sz="2800" dirty="0">
                <a:latin typeface="微軟正黑體" panose="020B0604030504040204" pitchFamily="34" charset="-120"/>
                <a:ea typeface="微軟正黑體" panose="020B0604030504040204" pitchFamily="34" charset="-120"/>
              </a:rPr>
              <a:t>choose only one option)</a:t>
            </a:r>
            <a:endParaRPr lang="zh-HK" altLang="en-US" sz="2800" dirty="0">
              <a:latin typeface="微軟正黑體" panose="020B0604030504040204" pitchFamily="34" charset="-120"/>
              <a:ea typeface="微軟正黑體" panose="020B0604030504040204" pitchFamily="34" charset="-120"/>
            </a:endParaRPr>
          </a:p>
        </p:txBody>
      </p:sp>
      <p:sp>
        <p:nvSpPr>
          <p:cNvPr id="3" name="Content Placeholder 2">
            <a:extLst>
              <a:ext uri="{FF2B5EF4-FFF2-40B4-BE49-F238E27FC236}">
                <a16:creationId xmlns:a16="http://schemas.microsoft.com/office/drawing/2014/main" id="{9B0C8E34-D995-42BC-AAF3-61695C6C19F2}"/>
              </a:ext>
            </a:extLst>
          </p:cNvPr>
          <p:cNvSpPr>
            <a:spLocks noGrp="1"/>
          </p:cNvSpPr>
          <p:nvPr>
            <p:ph idx="1"/>
          </p:nvPr>
        </p:nvSpPr>
        <p:spPr>
          <a:xfrm>
            <a:off x="496389" y="2033286"/>
            <a:ext cx="8686800" cy="4276074"/>
          </a:xfrm>
        </p:spPr>
        <p:txBody>
          <a:bodyPr>
            <a:normAutofit fontScale="85000" lnSpcReduction="10000"/>
          </a:bodyPr>
          <a:lstStyle/>
          <a:p>
            <a:pPr marL="0" indent="0">
              <a:buNone/>
            </a:pPr>
            <a:endParaRPr lang="en-US" altLang="zh-HK" sz="2400" dirty="0">
              <a:latin typeface="微軟正黑體" panose="020B0604030504040204" pitchFamily="34" charset="-120"/>
              <a:ea typeface="微軟正黑體" panose="020B0604030504040204" pitchFamily="34" charset="-120"/>
            </a:endParaRPr>
          </a:p>
          <a:p>
            <a:pPr marL="457200" indent="-457200">
              <a:buAutoNum type="alphaLcParenR"/>
            </a:pPr>
            <a:r>
              <a:rPr lang="en-US" altLang="zh-TW" sz="3000" dirty="0">
                <a:latin typeface="微軟正黑體" panose="020B0604030504040204" pitchFamily="34" charset="-120"/>
                <a:ea typeface="微軟正黑體" panose="020B0604030504040204" pitchFamily="34" charset="-120"/>
              </a:rPr>
              <a:t>at least 8 characters, including </a:t>
            </a:r>
            <a:r>
              <a:rPr lang="en-US" altLang="zh-TW" sz="3000" dirty="0" smtClean="0">
                <a:latin typeface="微軟正黑體" panose="020B0604030504040204" pitchFamily="34" charset="-120"/>
                <a:ea typeface="微軟正黑體" panose="020B0604030504040204" pitchFamily="34" charset="-120"/>
              </a:rPr>
              <a:t>capital </a:t>
            </a:r>
            <a:r>
              <a:rPr lang="en-US" altLang="zh-TW" sz="3000" dirty="0">
                <a:latin typeface="微軟正黑體" panose="020B0604030504040204" pitchFamily="34" charset="-120"/>
                <a:ea typeface="微軟正黑體" panose="020B0604030504040204" pitchFamily="34" charset="-120"/>
              </a:rPr>
              <a:t>and lower case letters, numbers and other symbols (5 points)</a:t>
            </a:r>
          </a:p>
          <a:p>
            <a:pPr marL="457200" indent="-457200">
              <a:buAutoNum type="alphaLcParenR"/>
            </a:pPr>
            <a:endParaRPr lang="en-US" altLang="zh-TW" sz="3000" dirty="0">
              <a:latin typeface="微軟正黑體" panose="020B0604030504040204" pitchFamily="34" charset="-120"/>
              <a:ea typeface="微軟正黑體" panose="020B0604030504040204" pitchFamily="34" charset="-120"/>
            </a:endParaRPr>
          </a:p>
          <a:p>
            <a:pPr marL="457200" indent="-457200">
              <a:buAutoNum type="alphaLcParenR"/>
            </a:pPr>
            <a:r>
              <a:rPr lang="en-US" altLang="zh-TW" sz="3000" dirty="0">
                <a:latin typeface="微軟正黑體" panose="020B0604030504040204" pitchFamily="34" charset="-120"/>
                <a:ea typeface="微軟正黑體" panose="020B0604030504040204" pitchFamily="34" charset="-120"/>
              </a:rPr>
              <a:t>1234567, because it is easy to remember (0 points)</a:t>
            </a:r>
          </a:p>
          <a:p>
            <a:pPr marL="457200" indent="-457200">
              <a:buAutoNum type="alphaLcParenR"/>
            </a:pPr>
            <a:endParaRPr lang="en-US" altLang="zh-TW" sz="3000" dirty="0">
              <a:latin typeface="微軟正黑體" panose="020B0604030504040204" pitchFamily="34" charset="-120"/>
              <a:ea typeface="微軟正黑體" panose="020B0604030504040204" pitchFamily="34" charset="-120"/>
            </a:endParaRPr>
          </a:p>
          <a:p>
            <a:pPr marL="457200" indent="-457200">
              <a:buAutoNum type="alphaLcParenR"/>
            </a:pPr>
            <a:r>
              <a:rPr lang="en-US" altLang="zh-TW" sz="3000" dirty="0">
                <a:latin typeface="微軟正黑體" panose="020B0604030504040204" pitchFamily="34" charset="-120"/>
                <a:ea typeface="微軟正黑體" panose="020B0604030504040204" pitchFamily="34" charset="-120"/>
              </a:rPr>
              <a:t>Important numbers related to </a:t>
            </a:r>
            <a:r>
              <a:rPr lang="en-US" altLang="zh-TW" sz="3000" dirty="0" smtClean="0">
                <a:latin typeface="微軟正黑體" panose="020B0604030504040204" pitchFamily="34" charset="-120"/>
                <a:ea typeface="微軟正黑體" panose="020B0604030504040204" pitchFamily="34" charset="-120"/>
              </a:rPr>
              <a:t>myself, </a:t>
            </a:r>
            <a:r>
              <a:rPr lang="en-US" altLang="zh-TW" sz="3000" dirty="0">
                <a:latin typeface="微軟正黑體" panose="020B0604030504040204" pitchFamily="34" charset="-120"/>
                <a:ea typeface="微軟正黑體" panose="020B0604030504040204" pitchFamily="34" charset="-120"/>
              </a:rPr>
              <a:t>such </a:t>
            </a:r>
            <a:r>
              <a:rPr lang="en-US" altLang="zh-TW" sz="3000" dirty="0" smtClean="0">
                <a:latin typeface="微軟正黑體" panose="020B0604030504040204" pitchFamily="34" charset="-120"/>
                <a:ea typeface="微軟正黑體" panose="020B0604030504040204" pitchFamily="34" charset="-120"/>
              </a:rPr>
              <a:t>as </a:t>
            </a:r>
            <a:r>
              <a:rPr lang="en-US" altLang="zh-TW" sz="3000" dirty="0">
                <a:latin typeface="微軟正黑體" panose="020B0604030504040204" pitchFamily="34" charset="-120"/>
                <a:ea typeface="微軟正黑體" panose="020B0604030504040204" pitchFamily="34" charset="-120"/>
              </a:rPr>
              <a:t>birthday, ID number, anniversary (2 points)</a:t>
            </a:r>
          </a:p>
          <a:p>
            <a:pPr marL="0" indent="0">
              <a:buNone/>
            </a:pPr>
            <a:endParaRPr lang="zh-HK" altLang="en-US" sz="2400" dirty="0">
              <a:latin typeface="微軟正黑體" panose="020B0604030504040204" pitchFamily="34" charset="-120"/>
              <a:ea typeface="微軟正黑體" panose="020B0604030504040204" pitchFamily="34" charset="-120"/>
            </a:endParaRPr>
          </a:p>
        </p:txBody>
      </p:sp>
      <p:pic>
        <p:nvPicPr>
          <p:cNvPr id="6" name="Graphic 8" descr="Head with gears">
            <a:extLst>
              <a:ext uri="{FF2B5EF4-FFF2-40B4-BE49-F238E27FC236}">
                <a16:creationId xmlns:a16="http://schemas.microsoft.com/office/drawing/2014/main" id="{F2E91F92-602B-425A-B2A7-8B6CB1F4545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783321" y="2776830"/>
            <a:ext cx="3013765" cy="3013765"/>
          </a:xfrm>
          <a:prstGeom prst="rect">
            <a:avLst/>
          </a:prstGeom>
        </p:spPr>
      </p:pic>
    </p:spTree>
    <p:extLst>
      <p:ext uri="{BB962C8B-B14F-4D97-AF65-F5344CB8AC3E}">
        <p14:creationId xmlns:p14="http://schemas.microsoft.com/office/powerpoint/2010/main" val="1418105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2B949-92C5-4FB0-9FD7-2C6AA30B57FD}"/>
              </a:ext>
            </a:extLst>
          </p:cNvPr>
          <p:cNvSpPr>
            <a:spLocks noGrp="1"/>
          </p:cNvSpPr>
          <p:nvPr>
            <p:ph type="title"/>
          </p:nvPr>
        </p:nvSpPr>
        <p:spPr>
          <a:xfrm>
            <a:off x="697364" y="838200"/>
            <a:ext cx="10558899" cy="1371600"/>
          </a:xfrm>
        </p:spPr>
        <p:txBody>
          <a:bodyPr>
            <a:normAutofit fontScale="90000"/>
          </a:bodyPr>
          <a:lstStyle/>
          <a:p>
            <a:r>
              <a:rPr lang="en-US" altLang="zh-TW" sz="3100" dirty="0">
                <a:latin typeface="微軟正黑體" panose="020B0604030504040204" pitchFamily="34" charset="-120"/>
                <a:ea typeface="微軟正黑體" panose="020B0604030504040204" pitchFamily="34" charset="-120"/>
              </a:rPr>
              <a:t>Question(3) </a:t>
            </a:r>
            <a:r>
              <a:rPr lang="en-US" altLang="zh-TW" sz="3100" dirty="0" smtClean="0">
                <a:latin typeface="微軟正黑體" panose="020B0604030504040204" pitchFamily="34" charset="-120"/>
                <a:ea typeface="微軟正黑體" panose="020B0604030504040204" pitchFamily="34" charset="-120"/>
              </a:rPr>
              <a:t/>
            </a:r>
            <a:br>
              <a:rPr lang="en-US" altLang="zh-TW" sz="3100" dirty="0" smtClean="0">
                <a:latin typeface="微軟正黑體" panose="020B0604030504040204" pitchFamily="34" charset="-120"/>
                <a:ea typeface="微軟正黑體" panose="020B0604030504040204" pitchFamily="34" charset="-120"/>
              </a:rPr>
            </a:br>
            <a:r>
              <a:rPr lang="en-US" altLang="zh-TW" sz="3100" dirty="0" smtClean="0">
                <a:latin typeface="微軟正黑體" panose="020B0604030504040204" pitchFamily="34" charset="-120"/>
                <a:ea typeface="微軟正黑體" panose="020B0604030504040204" pitchFamily="34" charset="-120"/>
              </a:rPr>
              <a:t>Do </a:t>
            </a:r>
            <a:r>
              <a:rPr lang="en-US" altLang="zh-TW" sz="3100" dirty="0">
                <a:latin typeface="微軟正黑體" panose="020B0604030504040204" pitchFamily="34" charset="-120"/>
                <a:ea typeface="微軟正黑體" panose="020B0604030504040204" pitchFamily="34" charset="-120"/>
              </a:rPr>
              <a:t>you have the following habits</a:t>
            </a:r>
            <a:r>
              <a:rPr lang="en-US" altLang="zh-TW" sz="3100" dirty="0" smtClean="0">
                <a:latin typeface="微軟正黑體" panose="020B0604030504040204" pitchFamily="34" charset="-120"/>
                <a:ea typeface="微軟正黑體" panose="020B0604030504040204" pitchFamily="34" charset="-120"/>
              </a:rPr>
              <a:t>? (can </a:t>
            </a:r>
            <a:r>
              <a:rPr lang="en-US" altLang="zh-TW" sz="3100" dirty="0">
                <a:latin typeface="微軟正黑體" panose="020B0604030504040204" pitchFamily="34" charset="-120"/>
                <a:ea typeface="微軟正黑體" panose="020B0604030504040204" pitchFamily="34" charset="-120"/>
              </a:rPr>
              <a:t>choose more than one option)</a:t>
            </a:r>
            <a:r>
              <a:rPr lang="en-US" altLang="zh-TW" b="1" dirty="0">
                <a:latin typeface="微軟正黑體" panose="020B0604030504040204" pitchFamily="34" charset="-120"/>
                <a:ea typeface="微軟正黑體" panose="020B0604030504040204" pitchFamily="34" charset="-120"/>
              </a:rPr>
              <a:t/>
            </a:r>
            <a:br>
              <a:rPr lang="en-US" altLang="zh-TW" b="1" dirty="0">
                <a:latin typeface="微軟正黑體" panose="020B0604030504040204" pitchFamily="34" charset="-120"/>
                <a:ea typeface="微軟正黑體" panose="020B0604030504040204" pitchFamily="34" charset="-120"/>
              </a:rPr>
            </a:br>
            <a:endParaRPr lang="zh-HK" altLang="en-US" b="1" dirty="0">
              <a:latin typeface="微軟正黑體" panose="020B0604030504040204" pitchFamily="34" charset="-120"/>
              <a:ea typeface="微軟正黑體" panose="020B0604030504040204" pitchFamily="34" charset="-120"/>
            </a:endParaRPr>
          </a:p>
        </p:txBody>
      </p:sp>
      <p:sp>
        <p:nvSpPr>
          <p:cNvPr id="3" name="Content Placeholder 2">
            <a:extLst>
              <a:ext uri="{FF2B5EF4-FFF2-40B4-BE49-F238E27FC236}">
                <a16:creationId xmlns:a16="http://schemas.microsoft.com/office/drawing/2014/main" id="{849C7F99-1AB4-4589-B410-C73249A969FD}"/>
              </a:ext>
            </a:extLst>
          </p:cNvPr>
          <p:cNvSpPr>
            <a:spLocks noGrp="1"/>
          </p:cNvSpPr>
          <p:nvPr>
            <p:ph idx="1"/>
          </p:nvPr>
        </p:nvSpPr>
        <p:spPr>
          <a:xfrm>
            <a:off x="697365" y="1524000"/>
            <a:ext cx="11072269" cy="5007429"/>
          </a:xfrm>
        </p:spPr>
        <p:txBody>
          <a:bodyPr>
            <a:noAutofit/>
          </a:bodyPr>
          <a:lstStyle/>
          <a:p>
            <a:pPr marL="0" indent="0">
              <a:buNone/>
            </a:pPr>
            <a:endParaRPr lang="en-US" altLang="zh-TW" sz="2400" dirty="0">
              <a:latin typeface="微軟正黑體" panose="020B0604030504040204" pitchFamily="34" charset="-120"/>
              <a:ea typeface="微軟正黑體" panose="020B0604030504040204" pitchFamily="34" charset="-120"/>
            </a:endParaRPr>
          </a:p>
          <a:p>
            <a:pPr marL="457200" indent="-457200">
              <a:buAutoNum type="alphaLcParenR"/>
            </a:pPr>
            <a:r>
              <a:rPr lang="en-US" altLang="zh-TW" sz="2000" dirty="0">
                <a:latin typeface="微軟正黑體" panose="020B0604030504040204" pitchFamily="34" charset="-120"/>
                <a:ea typeface="微軟正黑體" panose="020B0604030504040204" pitchFamily="34" charset="-120"/>
              </a:rPr>
              <a:t>Back up data regularly (</a:t>
            </a:r>
            <a:r>
              <a:rPr lang="en-US" altLang="zh-TW" sz="2000" dirty="0" smtClean="0">
                <a:latin typeface="微軟正黑體" panose="020B0604030504040204" pitchFamily="34" charset="-120"/>
                <a:ea typeface="微軟正黑體" panose="020B0604030504040204" pitchFamily="34" charset="-120"/>
              </a:rPr>
              <a:t>5 points</a:t>
            </a:r>
            <a:r>
              <a:rPr lang="en-US" altLang="zh-TW" sz="2000" dirty="0">
                <a:latin typeface="微軟正黑體" panose="020B0604030504040204" pitchFamily="34" charset="-120"/>
                <a:ea typeface="微軟正黑體" panose="020B0604030504040204" pitchFamily="34" charset="-120"/>
              </a:rPr>
              <a:t>)</a:t>
            </a:r>
          </a:p>
          <a:p>
            <a:pPr marL="457200" indent="-457200">
              <a:buFont typeface="Garamond" pitchFamily="18" charset="0"/>
              <a:buAutoNum type="alphaLcParenR"/>
            </a:pPr>
            <a:r>
              <a:rPr lang="en-US" altLang="zh-TW" sz="2000" dirty="0">
                <a:latin typeface="微軟正黑體" panose="020B0604030504040204" pitchFamily="34" charset="-120"/>
                <a:ea typeface="微軟正黑體" panose="020B0604030504040204" pitchFamily="34" charset="-120"/>
              </a:rPr>
              <a:t>Activate security </a:t>
            </a:r>
            <a:r>
              <a:rPr lang="en-US" altLang="zh-TW" sz="2000" dirty="0" smtClean="0">
                <a:latin typeface="微軟正黑體" panose="020B0604030504040204" pitchFamily="34" charset="-120"/>
                <a:ea typeface="微軟正黑體" panose="020B0604030504040204" pitchFamily="34" charset="-120"/>
              </a:rPr>
              <a:t>programs </a:t>
            </a:r>
            <a:r>
              <a:rPr lang="en-US" altLang="zh-TW" sz="2000" dirty="0">
                <a:latin typeface="微軟正黑體" panose="020B0604030504040204" pitchFamily="34" charset="-120"/>
                <a:ea typeface="微軟正黑體" panose="020B0604030504040204" pitchFamily="34" charset="-120"/>
              </a:rPr>
              <a:t>to detect malware (5 points)</a:t>
            </a:r>
          </a:p>
          <a:p>
            <a:pPr marL="457200" indent="-457200">
              <a:buFont typeface="Garamond" pitchFamily="18" charset="0"/>
              <a:buAutoNum type="alphaLcParenR"/>
            </a:pPr>
            <a:r>
              <a:rPr lang="en-US" altLang="zh-TW" sz="2000" dirty="0">
                <a:latin typeface="微軟正黑體" panose="020B0604030504040204" pitchFamily="34" charset="-120"/>
                <a:ea typeface="微軟正黑體" panose="020B0604030504040204" pitchFamily="34" charset="-120"/>
              </a:rPr>
              <a:t>Use the latest version of operating system, applications and Internet browser (5 points)</a:t>
            </a:r>
          </a:p>
          <a:p>
            <a:pPr marL="457200" indent="-457200">
              <a:buAutoNum type="alphaLcParenR"/>
            </a:pPr>
            <a:r>
              <a:rPr lang="fr-FR" altLang="zh-TW" sz="2000" dirty="0">
                <a:latin typeface="微軟正黑體" panose="020B0604030504040204" pitchFamily="34" charset="-120"/>
                <a:ea typeface="微軟正黑體" panose="020B0604030504040204" pitchFamily="34" charset="-120"/>
              </a:rPr>
              <a:t>Encrypt important personal information (5 points)</a:t>
            </a:r>
            <a:endParaRPr lang="en-US" altLang="zh-TW" sz="2000" dirty="0">
              <a:latin typeface="微軟正黑體" panose="020B0604030504040204" pitchFamily="34" charset="-120"/>
              <a:ea typeface="微軟正黑體" panose="020B0604030504040204" pitchFamily="34" charset="-120"/>
            </a:endParaRPr>
          </a:p>
          <a:p>
            <a:pPr marL="342900" indent="-342900">
              <a:buAutoNum type="alphaLcParenR"/>
            </a:pPr>
            <a:r>
              <a:rPr lang="zh-TW" altLang="en-US" sz="2000" dirty="0">
                <a:latin typeface="微軟正黑體" panose="020B0604030504040204" pitchFamily="34" charset="-120"/>
                <a:ea typeface="微軟正黑體" panose="020B0604030504040204" pitchFamily="34" charset="-120"/>
              </a:rPr>
              <a:t> </a:t>
            </a:r>
            <a:r>
              <a:rPr lang="en-US" altLang="zh-TW" sz="2000" dirty="0">
                <a:latin typeface="微軟正黑體" panose="020B0604030504040204" pitchFamily="34" charset="-120"/>
                <a:ea typeface="微軟正黑體" panose="020B0604030504040204" pitchFamily="34" charset="-120"/>
              </a:rPr>
              <a:t>Frequently delete data that are no longer required (5 points)</a:t>
            </a:r>
          </a:p>
          <a:p>
            <a:pPr marL="342900" indent="-342900">
              <a:buAutoNum type="alphaLcParenR"/>
            </a:pPr>
            <a:r>
              <a:rPr lang="zh-TW" altLang="en-US" sz="2000" dirty="0">
                <a:latin typeface="微軟正黑體" panose="020B0604030504040204" pitchFamily="34" charset="-120"/>
                <a:ea typeface="微軟正黑體" panose="020B0604030504040204" pitchFamily="34" charset="-120"/>
              </a:rPr>
              <a:t> </a:t>
            </a:r>
            <a:r>
              <a:rPr lang="en-US" altLang="zh-TW" sz="2000" dirty="0">
                <a:latin typeface="微軟正黑體" panose="020B0604030504040204" pitchFamily="34" charset="-120"/>
                <a:ea typeface="微軟正黑體" panose="020B0604030504040204" pitchFamily="34" charset="-120"/>
              </a:rPr>
              <a:t>Regularly scan the system for malware (5 points)</a:t>
            </a:r>
          </a:p>
          <a:p>
            <a:pPr marL="342900" indent="-342900">
              <a:buFont typeface="Garamond" pitchFamily="18" charset="0"/>
              <a:buAutoNum type="alphaLcParenR"/>
            </a:pPr>
            <a:r>
              <a:rPr lang="zh-TW" altLang="en-US" sz="2000" dirty="0">
                <a:latin typeface="微軟正黑體" panose="020B0604030504040204" pitchFamily="34" charset="-120"/>
                <a:ea typeface="微軟正黑體" panose="020B0604030504040204" pitchFamily="34" charset="-120"/>
              </a:rPr>
              <a:t> </a:t>
            </a:r>
            <a:r>
              <a:rPr lang="en-US" altLang="zh-TW" sz="2000" dirty="0">
                <a:latin typeface="微軟正黑體" panose="020B0604030504040204" pitchFamily="34" charset="-120"/>
                <a:ea typeface="微軟正黑體" panose="020B0604030504040204" pitchFamily="34" charset="-120"/>
              </a:rPr>
              <a:t>Never have the above habits (0 points)</a:t>
            </a:r>
          </a:p>
          <a:p>
            <a:pPr marL="342900" indent="-342900">
              <a:buAutoNum type="alphaLcParenR"/>
            </a:pPr>
            <a:endParaRPr lang="en-US" altLang="zh-TW" sz="2400" dirty="0">
              <a:latin typeface="微軟正黑體" panose="020B0604030504040204" pitchFamily="34" charset="-120"/>
              <a:ea typeface="微軟正黑體" panose="020B0604030504040204" pitchFamily="34" charset="-120"/>
            </a:endParaRPr>
          </a:p>
          <a:p>
            <a:pPr marL="0" indent="0">
              <a:buNone/>
            </a:pPr>
            <a:endParaRPr lang="zh-HK" altLang="en-US" sz="2400" dirty="0">
              <a:latin typeface="微軟正黑體" panose="020B0604030504040204" pitchFamily="34" charset="-120"/>
              <a:ea typeface="微軟正黑體" panose="020B0604030504040204" pitchFamily="34" charset="-120"/>
            </a:endParaRPr>
          </a:p>
          <a:p>
            <a:pPr marL="457200" indent="-457200">
              <a:buAutoNum type="alphaLcParenR"/>
            </a:pPr>
            <a:endParaRPr lang="en-US" altLang="zh-TW" sz="2400" dirty="0">
              <a:latin typeface="微軟正黑體" panose="020B0604030504040204" pitchFamily="34" charset="-120"/>
              <a:ea typeface="微軟正黑體" panose="020B0604030504040204" pitchFamily="34" charset="-120"/>
            </a:endParaRPr>
          </a:p>
          <a:p>
            <a:pPr marL="0" indent="0">
              <a:buNone/>
            </a:pPr>
            <a:endParaRPr lang="en-US" altLang="zh-TW" sz="2400" dirty="0">
              <a:latin typeface="微軟正黑體" panose="020B0604030504040204" pitchFamily="34" charset="-120"/>
              <a:ea typeface="微軟正黑體" panose="020B0604030504040204" pitchFamily="34" charset="-120"/>
            </a:endParaRPr>
          </a:p>
          <a:p>
            <a:pPr marL="0" indent="0">
              <a:buNone/>
            </a:pPr>
            <a:endParaRPr lang="en-US" altLang="zh-TW" sz="2400" dirty="0">
              <a:latin typeface="微軟正黑體" panose="020B0604030504040204" pitchFamily="34" charset="-120"/>
              <a:ea typeface="微軟正黑體" panose="020B0604030504040204" pitchFamily="34" charset="-120"/>
            </a:endParaRPr>
          </a:p>
          <a:p>
            <a:pPr marL="0" indent="0">
              <a:buNone/>
            </a:pPr>
            <a:endParaRPr lang="en-US" altLang="zh-TW" sz="2400" dirty="0">
              <a:latin typeface="微軟正黑體" panose="020B0604030504040204" pitchFamily="34" charset="-120"/>
              <a:ea typeface="微軟正黑體" panose="020B0604030504040204" pitchFamily="34" charset="-120"/>
            </a:endParaRPr>
          </a:p>
          <a:p>
            <a:pPr marL="0" indent="0">
              <a:buNone/>
            </a:pPr>
            <a:endParaRPr lang="en-US" altLang="zh-TW" sz="2400" dirty="0">
              <a:latin typeface="微軟正黑體" panose="020B0604030504040204" pitchFamily="34" charset="-120"/>
              <a:ea typeface="微軟正黑體" panose="020B0604030504040204" pitchFamily="34" charset="-120"/>
            </a:endParaRPr>
          </a:p>
          <a:p>
            <a:pPr marL="0" indent="0">
              <a:buNone/>
            </a:pPr>
            <a:endParaRPr lang="en-US" altLang="zh-TW" sz="2400" dirty="0">
              <a:latin typeface="微軟正黑體" panose="020B0604030504040204" pitchFamily="34" charset="-120"/>
              <a:ea typeface="微軟正黑體" panose="020B0604030504040204" pitchFamily="34" charset="-120"/>
            </a:endParaRPr>
          </a:p>
          <a:p>
            <a:pPr marL="0" indent="0">
              <a:buNone/>
            </a:pPr>
            <a:endParaRPr lang="zh-HK" altLang="en-US" sz="2400" dirty="0">
              <a:latin typeface="微軟正黑體" panose="020B0604030504040204" pitchFamily="34" charset="-120"/>
              <a:ea typeface="微軟正黑體" panose="020B0604030504040204" pitchFamily="34" charset="-120"/>
            </a:endParaRPr>
          </a:p>
        </p:txBody>
      </p:sp>
      <p:pic>
        <p:nvPicPr>
          <p:cNvPr id="6" name="Graphic 4" descr="Research">
            <a:extLst>
              <a:ext uri="{FF2B5EF4-FFF2-40B4-BE49-F238E27FC236}">
                <a16:creationId xmlns:a16="http://schemas.microsoft.com/office/drawing/2014/main" id="{A7B295E6-A191-41EA-A576-B62C6B5DB6B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622792" y="3398779"/>
            <a:ext cx="3266093" cy="3266093"/>
          </a:xfrm>
          <a:prstGeom prst="rect">
            <a:avLst/>
          </a:prstGeom>
        </p:spPr>
      </p:pic>
    </p:spTree>
    <p:extLst>
      <p:ext uri="{BB962C8B-B14F-4D97-AF65-F5344CB8AC3E}">
        <p14:creationId xmlns:p14="http://schemas.microsoft.com/office/powerpoint/2010/main" val="1099465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0088BB4F-871D-4F94-849F-8A8EEF1F14A9}"/>
              </a:ext>
            </a:extLst>
          </p:cNvPr>
          <p:cNvSpPr/>
          <p:nvPr/>
        </p:nvSpPr>
        <p:spPr>
          <a:xfrm>
            <a:off x="1175169" y="547622"/>
            <a:ext cx="1647000" cy="1647000"/>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pic>
        <p:nvPicPr>
          <p:cNvPr id="5" name="Content Placeholder 4" descr="Target Audience">
            <a:extLst>
              <a:ext uri="{FF2B5EF4-FFF2-40B4-BE49-F238E27FC236}">
                <a16:creationId xmlns:a16="http://schemas.microsoft.com/office/drawing/2014/main" id="{26B1AAB8-A3B1-42D3-9D47-905A1438BFDD}"/>
              </a:ext>
            </a:extLst>
          </p:cNvPr>
          <p:cNvPicPr>
            <a:picLocks noGrp="1" noChangeAspect="1"/>
          </p:cNvPicPr>
          <p:nvPr>
            <p:ph idx="1"/>
          </p:nvPr>
        </p:nvPicPr>
        <p:blipFill>
          <a:blip r:embed="rId2">
            <a:extLst>
              <a:ext uri="{96DAC541-7B7A-43D3-8B79-37D633B846F1}">
                <asvg:svgBlip xmlns:asvg="http://schemas.microsoft.com/office/drawing/2016/SVG/main" xmlns="" r:embed="rId3"/>
              </a:ext>
            </a:extLst>
          </a:blip>
          <a:stretch>
            <a:fillRect/>
          </a:stretch>
        </p:blipFill>
        <p:spPr>
          <a:xfrm>
            <a:off x="1285206" y="663719"/>
            <a:ext cx="1414806" cy="1414806"/>
          </a:xfrm>
        </p:spPr>
      </p:pic>
      <p:grpSp>
        <p:nvGrpSpPr>
          <p:cNvPr id="6" name="Group 5">
            <a:extLst>
              <a:ext uri="{FF2B5EF4-FFF2-40B4-BE49-F238E27FC236}">
                <a16:creationId xmlns:a16="http://schemas.microsoft.com/office/drawing/2014/main" id="{1D78C2A2-035B-4EAE-A8DE-E266EFE47198}"/>
              </a:ext>
            </a:extLst>
          </p:cNvPr>
          <p:cNvGrpSpPr/>
          <p:nvPr/>
        </p:nvGrpSpPr>
        <p:grpSpPr>
          <a:xfrm>
            <a:off x="611608" y="2430225"/>
            <a:ext cx="3535744" cy="2705808"/>
            <a:chOff x="-903487" y="812168"/>
            <a:chExt cx="5066765" cy="2705808"/>
          </a:xfrm>
        </p:grpSpPr>
        <p:sp>
          <p:nvSpPr>
            <p:cNvPr id="7" name="Rectangle 6">
              <a:extLst>
                <a:ext uri="{FF2B5EF4-FFF2-40B4-BE49-F238E27FC236}">
                  <a16:creationId xmlns:a16="http://schemas.microsoft.com/office/drawing/2014/main" id="{F9FB25C2-6689-4251-9B42-4F177F9EBE67}"/>
                </a:ext>
              </a:extLst>
            </p:cNvPr>
            <p:cNvSpPr/>
            <p:nvPr/>
          </p:nvSpPr>
          <p:spPr>
            <a:xfrm>
              <a:off x="165064" y="1700748"/>
              <a:ext cx="3998214" cy="181722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8" name="TextBox 7">
              <a:extLst>
                <a:ext uri="{FF2B5EF4-FFF2-40B4-BE49-F238E27FC236}">
                  <a16:creationId xmlns:a16="http://schemas.microsoft.com/office/drawing/2014/main" id="{FDC126AA-2C5C-4080-BEE4-2E0AAFDC4CA4}"/>
                </a:ext>
              </a:extLst>
            </p:cNvPr>
            <p:cNvSpPr txBox="1"/>
            <p:nvPr/>
          </p:nvSpPr>
          <p:spPr>
            <a:xfrm>
              <a:off x="-903487" y="812168"/>
              <a:ext cx="4493631" cy="181722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lvl="0" algn="ctr" defTabSz="1244600">
                <a:spcBef>
                  <a:spcPct val="0"/>
                </a:spcBef>
                <a:spcAft>
                  <a:spcPct val="35000"/>
                </a:spcAft>
                <a:defRPr cap="all"/>
              </a:pPr>
              <a:r>
                <a:rPr lang="en-US" altLang="zh-TW" sz="2400" b="1" cap="all" dirty="0" smtClean="0">
                  <a:highlight>
                    <a:srgbClr val="FFFF00"/>
                  </a:highlight>
                  <a:latin typeface="微軟正黑體" panose="020B0604030504040204" pitchFamily="34" charset="-120"/>
                  <a:ea typeface="微軟正黑體" panose="020B0604030504040204" pitchFamily="34" charset="-120"/>
                </a:rPr>
                <a:t>Score: 45 </a:t>
              </a:r>
              <a:r>
                <a:rPr lang="en-US" altLang="zh-TW" sz="2400" b="1" cap="all" dirty="0">
                  <a:highlight>
                    <a:srgbClr val="FFFF00"/>
                  </a:highlight>
                  <a:latin typeface="微軟正黑體" panose="020B0604030504040204" pitchFamily="34" charset="-120"/>
                  <a:ea typeface="微軟正黑體" panose="020B0604030504040204" pitchFamily="34" charset="-120"/>
                </a:rPr>
                <a:t>points</a:t>
              </a:r>
            </a:p>
            <a:p>
              <a:pPr lvl="0" algn="ctr" defTabSz="1244600">
                <a:spcBef>
                  <a:spcPct val="0"/>
                </a:spcBef>
                <a:spcAft>
                  <a:spcPct val="35000"/>
                </a:spcAft>
                <a:defRPr cap="all"/>
              </a:pPr>
              <a:r>
                <a:rPr lang="en-US" altLang="zh-TW" sz="2400" b="1" cap="all" dirty="0">
                  <a:highlight>
                    <a:srgbClr val="FFFF00"/>
                  </a:highlight>
                  <a:latin typeface="微軟正黑體" panose="020B0604030504040204" pitchFamily="34" charset="-120"/>
                  <a:ea typeface="微軟正黑體" panose="020B0604030504040204" pitchFamily="34" charset="-120"/>
                </a:rPr>
                <a:t>Cautious and intelligent</a:t>
              </a:r>
            </a:p>
            <a:p>
              <a:pPr algn="ctr" defTabSz="1244600">
                <a:spcBef>
                  <a:spcPct val="0"/>
                </a:spcBef>
                <a:spcAft>
                  <a:spcPct val="35000"/>
                </a:spcAft>
                <a:defRPr cap="all"/>
              </a:pPr>
              <a:endParaRPr lang="en-US" altLang="zh-TW" sz="1400" b="1" dirty="0">
                <a:solidFill>
                  <a:srgbClr val="0070C0"/>
                </a:solidFill>
                <a:latin typeface="微軟正黑體" panose="020B0604030504040204" pitchFamily="34" charset="-120"/>
                <a:ea typeface="微軟正黑體" panose="020B0604030504040204" pitchFamily="34" charset="-120"/>
              </a:endParaRPr>
            </a:p>
            <a:p>
              <a:pPr algn="ctr" defTabSz="1244600">
                <a:spcBef>
                  <a:spcPct val="0"/>
                </a:spcBef>
                <a:spcAft>
                  <a:spcPct val="35000"/>
                </a:spcAft>
                <a:defRPr cap="all"/>
              </a:pPr>
              <a:r>
                <a:rPr lang="en-US" altLang="zh-TW" sz="1400" b="1" dirty="0">
                  <a:solidFill>
                    <a:srgbClr val="0070C0"/>
                  </a:solidFill>
                  <a:latin typeface="微軟正黑體" panose="020B0604030504040204" pitchFamily="34" charset="-120"/>
                  <a:ea typeface="微軟正黑體" panose="020B0604030504040204" pitchFamily="34" charset="-120"/>
                </a:rPr>
                <a:t>Suggestion:</a:t>
              </a:r>
            </a:p>
            <a:p>
              <a:pPr algn="ctr" defTabSz="1244600">
                <a:spcBef>
                  <a:spcPct val="0"/>
                </a:spcBef>
                <a:spcAft>
                  <a:spcPct val="35000"/>
                </a:spcAft>
                <a:defRPr cap="all"/>
              </a:pPr>
              <a:r>
                <a:rPr lang="en-US" altLang="zh-TW" sz="1400" b="1" dirty="0">
                  <a:solidFill>
                    <a:srgbClr val="0070C0"/>
                  </a:solidFill>
                  <a:latin typeface="微軟正黑體" panose="020B0604030504040204" pitchFamily="34" charset="-120"/>
                  <a:ea typeface="微軟正黑體" panose="020B0604030504040204" pitchFamily="34" charset="-120"/>
                </a:rPr>
                <a:t>Very good! </a:t>
              </a:r>
              <a:r>
                <a:rPr lang="en-US" altLang="zh-TW" sz="1400" b="1" dirty="0" smtClean="0">
                  <a:solidFill>
                    <a:srgbClr val="0070C0"/>
                  </a:solidFill>
                  <a:latin typeface="微軟正黑體" panose="020B0604030504040204" pitchFamily="34" charset="-120"/>
                  <a:ea typeface="微軟正黑體" panose="020B0604030504040204" pitchFamily="34" charset="-120"/>
                </a:rPr>
                <a:t>MAINTAIN</a:t>
              </a:r>
              <a:r>
                <a:rPr lang="en-US" altLang="zh-TW" sz="1400" b="1" dirty="0" smtClean="0">
                  <a:solidFill>
                    <a:srgbClr val="0070C0"/>
                  </a:solidFill>
                  <a:latin typeface="微軟正黑體" panose="020B0604030504040204" pitchFamily="34" charset="-120"/>
                  <a:ea typeface="微軟正黑體" panose="020B0604030504040204" pitchFamily="34" charset="-120"/>
                </a:rPr>
                <a:t> </a:t>
              </a:r>
              <a:r>
                <a:rPr lang="en-US" altLang="zh-TW" sz="1400" b="1" dirty="0">
                  <a:solidFill>
                    <a:srgbClr val="0070C0"/>
                  </a:solidFill>
                  <a:latin typeface="微軟正黑體" panose="020B0604030504040204" pitchFamily="34" charset="-120"/>
                  <a:ea typeface="微軟正黑體" panose="020B0604030504040204" pitchFamily="34" charset="-120"/>
                </a:rPr>
                <a:t>your </a:t>
              </a:r>
              <a:r>
                <a:rPr lang="en-US" altLang="zh-TW" sz="1400" b="1" cap="all" dirty="0">
                  <a:solidFill>
                    <a:srgbClr val="0070C0"/>
                  </a:solidFill>
                  <a:latin typeface="微軟正黑體" panose="020B0604030504040204" pitchFamily="34" charset="-120"/>
                  <a:ea typeface="微軟正黑體" panose="020B0604030504040204" pitchFamily="34" charset="-120"/>
                </a:rPr>
                <a:t>vigilance in the online world </a:t>
              </a:r>
              <a:r>
                <a:rPr lang="en-US" altLang="zh-TW" sz="1400" b="1" dirty="0">
                  <a:solidFill>
                    <a:srgbClr val="0070C0"/>
                  </a:solidFill>
                  <a:latin typeface="微軟正黑體" panose="020B0604030504040204" pitchFamily="34" charset="-120"/>
                  <a:ea typeface="微軟正黑體" panose="020B0604030504040204" pitchFamily="34" charset="-120"/>
                </a:rPr>
                <a:t>and make online learning safe and secure</a:t>
              </a:r>
              <a:endParaRPr lang="en-US" altLang="zh-TW" sz="1400" b="1" kern="1200" dirty="0">
                <a:solidFill>
                  <a:srgbClr val="0070C0"/>
                </a:solidFill>
                <a:latin typeface="微軟正黑體" panose="020B0604030504040204" pitchFamily="34" charset="-120"/>
                <a:ea typeface="微軟正黑體" panose="020B0604030504040204" pitchFamily="34" charset="-120"/>
              </a:endParaRPr>
            </a:p>
            <a:p>
              <a:pPr algn="ctr" defTabSz="1244600">
                <a:spcBef>
                  <a:spcPct val="0"/>
                </a:spcBef>
                <a:spcAft>
                  <a:spcPct val="35000"/>
                </a:spcAft>
                <a:defRPr cap="all"/>
              </a:pPr>
              <a:r>
                <a:rPr lang="zh-TW" altLang="en-US" sz="2400" b="1" kern="1200" dirty="0">
                  <a:solidFill>
                    <a:srgbClr val="0070C0"/>
                  </a:solidFill>
                  <a:latin typeface="微軟正黑體" panose="020B0604030504040204" pitchFamily="34" charset="-120"/>
                  <a:ea typeface="微軟正黑體" panose="020B0604030504040204" pitchFamily="34" charset="-120"/>
                </a:rPr>
                <a:t> </a:t>
              </a:r>
              <a:r>
                <a:rPr lang="en-US" altLang="zh-TW" sz="2400" b="1" dirty="0">
                  <a:latin typeface="微軟正黑體" panose="020B0604030504040204" pitchFamily="34" charset="-120"/>
                  <a:ea typeface="微軟正黑體" panose="020B0604030504040204" pitchFamily="34" charset="-120"/>
                  <a:sym typeface="Wingdings" panose="05000000000000000000" pitchFamily="2" charset="2"/>
                </a:rPr>
                <a:t>   </a:t>
              </a:r>
              <a:endParaRPr lang="en-US" altLang="zh-TW" sz="2400" b="1" dirty="0">
                <a:latin typeface="微軟正黑體" panose="020B0604030504040204" pitchFamily="34" charset="-120"/>
                <a:ea typeface="微軟正黑體" panose="020B0604030504040204" pitchFamily="34" charset="-120"/>
              </a:endParaRPr>
            </a:p>
            <a:p>
              <a:pPr algn="ctr" defTabSz="1244600">
                <a:spcBef>
                  <a:spcPct val="0"/>
                </a:spcBef>
                <a:spcAft>
                  <a:spcPct val="35000"/>
                </a:spcAft>
                <a:defRPr cap="all"/>
              </a:pPr>
              <a:endParaRPr lang="en-US" altLang="zh-TW" sz="2400" b="1" dirty="0">
                <a:latin typeface="微軟正黑體" panose="020B0604030504040204" pitchFamily="34" charset="-120"/>
                <a:ea typeface="微軟正黑體" panose="020B0604030504040204" pitchFamily="34" charset="-120"/>
              </a:endParaRPr>
            </a:p>
            <a:p>
              <a:pPr marL="0" lvl="0" indent="0" algn="ctr" defTabSz="1244600">
                <a:lnSpc>
                  <a:spcPct val="100000"/>
                </a:lnSpc>
                <a:spcBef>
                  <a:spcPct val="0"/>
                </a:spcBef>
                <a:spcAft>
                  <a:spcPct val="35000"/>
                </a:spcAft>
                <a:buNone/>
                <a:defRPr cap="all"/>
              </a:pPr>
              <a:endParaRPr lang="en-US" altLang="zh-TW" sz="2400" b="1" kern="1200" dirty="0">
                <a:latin typeface="微軟正黑體" panose="020B0604030504040204" pitchFamily="34" charset="-120"/>
                <a:ea typeface="微軟正黑體" panose="020B0604030504040204" pitchFamily="34" charset="-120"/>
              </a:endParaRPr>
            </a:p>
          </p:txBody>
        </p:sp>
      </p:grpSp>
      <p:grpSp>
        <p:nvGrpSpPr>
          <p:cNvPr id="10" name="Group 9">
            <a:extLst>
              <a:ext uri="{FF2B5EF4-FFF2-40B4-BE49-F238E27FC236}">
                <a16:creationId xmlns:a16="http://schemas.microsoft.com/office/drawing/2014/main" id="{E40ACBC8-E240-4AC8-B4EB-6D681D56BA43}"/>
              </a:ext>
            </a:extLst>
          </p:cNvPr>
          <p:cNvGrpSpPr/>
          <p:nvPr/>
        </p:nvGrpSpPr>
        <p:grpSpPr>
          <a:xfrm>
            <a:off x="7545108" y="2477741"/>
            <a:ext cx="4285923" cy="2728532"/>
            <a:chOff x="7663666" y="918108"/>
            <a:chExt cx="3103446" cy="2728532"/>
          </a:xfrm>
        </p:grpSpPr>
        <p:sp>
          <p:nvSpPr>
            <p:cNvPr id="11" name="Rectangle 10">
              <a:extLst>
                <a:ext uri="{FF2B5EF4-FFF2-40B4-BE49-F238E27FC236}">
                  <a16:creationId xmlns:a16="http://schemas.microsoft.com/office/drawing/2014/main" id="{868FC1F8-EBC7-45C7-B18B-4639C49F7262}"/>
                </a:ext>
              </a:extLst>
            </p:cNvPr>
            <p:cNvSpPr/>
            <p:nvPr/>
          </p:nvSpPr>
          <p:spPr>
            <a:xfrm>
              <a:off x="7663666" y="1806688"/>
              <a:ext cx="2700000" cy="183995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TextBox 11">
              <a:extLst>
                <a:ext uri="{FF2B5EF4-FFF2-40B4-BE49-F238E27FC236}">
                  <a16:creationId xmlns:a16="http://schemas.microsoft.com/office/drawing/2014/main" id="{B18DC1BC-BD37-43A3-ACB5-15D4A41196DD}"/>
                </a:ext>
              </a:extLst>
            </p:cNvPr>
            <p:cNvSpPr txBox="1"/>
            <p:nvPr/>
          </p:nvSpPr>
          <p:spPr>
            <a:xfrm>
              <a:off x="8067112" y="918108"/>
              <a:ext cx="2700000" cy="183995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1422400">
                <a:lnSpc>
                  <a:spcPct val="100000"/>
                </a:lnSpc>
                <a:spcBef>
                  <a:spcPct val="0"/>
                </a:spcBef>
                <a:spcAft>
                  <a:spcPct val="35000"/>
                </a:spcAft>
                <a:buNone/>
                <a:defRPr cap="all"/>
              </a:pPr>
              <a:r>
                <a:rPr lang="en-US" altLang="zh-TW" sz="2400" b="1" cap="all" dirty="0">
                  <a:highlight>
                    <a:srgbClr val="FFFF00"/>
                  </a:highlight>
                  <a:latin typeface="微軟正黑體" panose="020B0604030504040204" pitchFamily="34" charset="-120"/>
                  <a:ea typeface="微軟正黑體" panose="020B0604030504040204" pitchFamily="34" charset="-120"/>
                </a:rPr>
                <a:t>Score: 10 points</a:t>
              </a:r>
            </a:p>
            <a:p>
              <a:pPr lvl="0" algn="ctr" defTabSz="1422400">
                <a:spcBef>
                  <a:spcPct val="0"/>
                </a:spcBef>
                <a:spcAft>
                  <a:spcPct val="35000"/>
                </a:spcAft>
                <a:defRPr cap="all"/>
              </a:pPr>
              <a:r>
                <a:rPr lang="en-US" altLang="zh-TW" sz="2400" b="1" cap="all" dirty="0">
                  <a:highlight>
                    <a:srgbClr val="FFFF00"/>
                  </a:highlight>
                  <a:latin typeface="微軟正黑體" panose="020B0604030504040204" pitchFamily="34" charset="-120"/>
                  <a:ea typeface="微軟正黑體" panose="020B0604030504040204" pitchFamily="34" charset="-120"/>
                </a:rPr>
                <a:t>Freestyle</a:t>
              </a:r>
            </a:p>
            <a:p>
              <a:pPr algn="ctr" defTabSz="1244600">
                <a:spcBef>
                  <a:spcPct val="0"/>
                </a:spcBef>
                <a:spcAft>
                  <a:spcPct val="35000"/>
                </a:spcAft>
                <a:defRPr cap="all"/>
              </a:pPr>
              <a:endParaRPr lang="en-US" altLang="zh-TW" b="1" cap="all" dirty="0">
                <a:solidFill>
                  <a:srgbClr val="0070C0"/>
                </a:solidFill>
                <a:latin typeface="微軟正黑體" panose="020B0604030504040204" pitchFamily="34" charset="-120"/>
                <a:ea typeface="微軟正黑體" panose="020B0604030504040204" pitchFamily="34" charset="-120"/>
                <a:sym typeface="Wingdings" panose="05000000000000000000" pitchFamily="2" charset="2"/>
              </a:endParaRPr>
            </a:p>
            <a:p>
              <a:pPr algn="ctr" defTabSz="1244600">
                <a:spcBef>
                  <a:spcPct val="0"/>
                </a:spcBef>
                <a:spcAft>
                  <a:spcPct val="35000"/>
                </a:spcAft>
                <a:defRPr cap="all"/>
              </a:pPr>
              <a:r>
                <a:rPr lang="en-US" altLang="zh-TW" sz="1400" b="1" cap="all" dirty="0">
                  <a:solidFill>
                    <a:srgbClr val="0070C0"/>
                  </a:solidFill>
                  <a:latin typeface="微軟正黑體" panose="020B0604030504040204" pitchFamily="34" charset="-120"/>
                  <a:ea typeface="微軟正黑體" panose="020B0604030504040204" pitchFamily="34" charset="-120"/>
                  <a:sym typeface="Wingdings" panose="05000000000000000000" pitchFamily="2" charset="2"/>
                </a:rPr>
                <a:t>Suggestion:</a:t>
              </a:r>
            </a:p>
            <a:p>
              <a:pPr algn="ctr" defTabSz="1244600">
                <a:spcBef>
                  <a:spcPct val="0"/>
                </a:spcBef>
                <a:spcAft>
                  <a:spcPct val="35000"/>
                </a:spcAft>
                <a:defRPr cap="all"/>
              </a:pPr>
              <a:r>
                <a:rPr lang="en-US" altLang="zh-TW" sz="1400" b="1" cap="all" dirty="0" smtClean="0">
                  <a:solidFill>
                    <a:srgbClr val="0070C0"/>
                  </a:solidFill>
                  <a:latin typeface="微軟正黑體" panose="020B0604030504040204" pitchFamily="34" charset="-120"/>
                  <a:ea typeface="微軟正黑體" panose="020B0604030504040204" pitchFamily="34" charset="-120"/>
                  <a:sym typeface="Wingdings" panose="05000000000000000000" pitchFamily="2" charset="2"/>
                </a:rPr>
                <a:t>Traps are Everywhere on the internet. </a:t>
              </a:r>
              <a:r>
                <a:rPr lang="en-US" altLang="zh-TW" sz="1400" b="1" cap="all" dirty="0">
                  <a:solidFill>
                    <a:srgbClr val="0070C0"/>
                  </a:solidFill>
                  <a:latin typeface="微軟正黑體" panose="020B0604030504040204" pitchFamily="34" charset="-120"/>
                  <a:ea typeface="微軟正黑體" panose="020B0604030504040204" pitchFamily="34" charset="-120"/>
                  <a:sym typeface="Wingdings" panose="05000000000000000000" pitchFamily="2" charset="2"/>
                </a:rPr>
                <a:t>we must ALWAYS pay more attention to network security!</a:t>
              </a:r>
            </a:p>
            <a:p>
              <a:pPr algn="ctr" defTabSz="1244600">
                <a:spcBef>
                  <a:spcPct val="0"/>
                </a:spcBef>
                <a:spcAft>
                  <a:spcPct val="35000"/>
                </a:spcAft>
                <a:defRPr cap="all"/>
              </a:pPr>
              <a:r>
                <a:rPr lang="en-US" altLang="zh-TW" sz="2400" b="1" dirty="0">
                  <a:latin typeface="微軟正黑體" panose="020B0604030504040204" pitchFamily="34" charset="-120"/>
                  <a:ea typeface="微軟正黑體" panose="020B0604030504040204" pitchFamily="34" charset="-120"/>
                  <a:sym typeface="Wingdings" panose="05000000000000000000" pitchFamily="2" charset="2"/>
                </a:rPr>
                <a:t> </a:t>
              </a:r>
              <a:endParaRPr lang="en-US" altLang="zh-TW" sz="2400" b="1" dirty="0">
                <a:latin typeface="微軟正黑體" panose="020B0604030504040204" pitchFamily="34" charset="-120"/>
                <a:ea typeface="微軟正黑體" panose="020B0604030504040204" pitchFamily="34" charset="-120"/>
              </a:endParaRPr>
            </a:p>
            <a:p>
              <a:pPr algn="ctr" defTabSz="1244600">
                <a:spcBef>
                  <a:spcPct val="0"/>
                </a:spcBef>
                <a:spcAft>
                  <a:spcPct val="35000"/>
                </a:spcAft>
                <a:defRPr cap="all"/>
              </a:pPr>
              <a:endParaRPr lang="en-US" altLang="zh-TW" sz="2400" b="1" cap="all" dirty="0">
                <a:latin typeface="微軟正黑體" panose="020B0604030504040204" pitchFamily="34" charset="-120"/>
                <a:ea typeface="微軟正黑體" panose="020B0604030504040204" pitchFamily="34" charset="-120"/>
              </a:endParaRPr>
            </a:p>
            <a:p>
              <a:pPr marL="0" lvl="0" indent="0" algn="ctr" defTabSz="1422400">
                <a:lnSpc>
                  <a:spcPct val="100000"/>
                </a:lnSpc>
                <a:spcBef>
                  <a:spcPct val="0"/>
                </a:spcBef>
                <a:spcAft>
                  <a:spcPct val="35000"/>
                </a:spcAft>
                <a:buNone/>
                <a:defRPr cap="all"/>
              </a:pPr>
              <a:endParaRPr lang="en-US" sz="3200" b="1" kern="1200" dirty="0">
                <a:latin typeface="微軟正黑體" panose="020B0604030504040204" pitchFamily="34" charset="-120"/>
                <a:ea typeface="微軟正黑體" panose="020B0604030504040204" pitchFamily="34" charset="-120"/>
              </a:endParaRPr>
            </a:p>
          </p:txBody>
        </p:sp>
      </p:grpSp>
      <p:sp>
        <p:nvSpPr>
          <p:cNvPr id="13" name="Oval 12">
            <a:extLst>
              <a:ext uri="{FF2B5EF4-FFF2-40B4-BE49-F238E27FC236}">
                <a16:creationId xmlns:a16="http://schemas.microsoft.com/office/drawing/2014/main" id="{12BA4C90-0D74-455B-A884-56C152FE5249}"/>
              </a:ext>
            </a:extLst>
          </p:cNvPr>
          <p:cNvSpPr/>
          <p:nvPr/>
        </p:nvSpPr>
        <p:spPr>
          <a:xfrm>
            <a:off x="8908038" y="623920"/>
            <a:ext cx="1647000" cy="1647000"/>
          </a:xfrm>
          <a:prstGeom prst="ellipse">
            <a:avLst/>
          </a:prstGeom>
        </p:spPr>
        <p:style>
          <a:lnRef idx="0">
            <a:schemeClr val="lt1">
              <a:alpha val="0"/>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p:style>
      </p:sp>
      <p:sp>
        <p:nvSpPr>
          <p:cNvPr id="14" name="Rectangle 13" descr="Stopwatch">
            <a:extLst>
              <a:ext uri="{FF2B5EF4-FFF2-40B4-BE49-F238E27FC236}">
                <a16:creationId xmlns:a16="http://schemas.microsoft.com/office/drawing/2014/main" id="{9E823DD6-84A7-4847-B6C2-87AD0A7C6674}"/>
              </a:ext>
            </a:extLst>
          </p:cNvPr>
          <p:cNvSpPr/>
          <p:nvPr/>
        </p:nvSpPr>
        <p:spPr>
          <a:xfrm>
            <a:off x="9268357" y="946001"/>
            <a:ext cx="926362" cy="1002839"/>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15" name="Oval 8">
            <a:extLst>
              <a:ext uri="{FF2B5EF4-FFF2-40B4-BE49-F238E27FC236}">
                <a16:creationId xmlns:a16="http://schemas.microsoft.com/office/drawing/2014/main" id="{0088BB4F-871D-4F94-849F-8A8EEF1F14A9}"/>
              </a:ext>
            </a:extLst>
          </p:cNvPr>
          <p:cNvSpPr/>
          <p:nvPr/>
        </p:nvSpPr>
        <p:spPr>
          <a:xfrm>
            <a:off x="4984743" y="592548"/>
            <a:ext cx="1647000" cy="1647000"/>
          </a:xfrm>
          <a:prstGeom prst="ellipse">
            <a:avLst/>
          </a:prstGeom>
          <a:solidFill>
            <a:schemeClr val="accent4"/>
          </a:solidFill>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pic>
        <p:nvPicPr>
          <p:cNvPr id="16" name="Content Placeholder 4" descr="Target Audience">
            <a:extLst>
              <a:ext uri="{FF2B5EF4-FFF2-40B4-BE49-F238E27FC236}">
                <a16:creationId xmlns:a16="http://schemas.microsoft.com/office/drawing/2014/main" id="{26B1AAB8-A3B1-42D3-9D47-905A1438BFDD}"/>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5098464" y="663719"/>
            <a:ext cx="1414806" cy="1414806"/>
          </a:xfrm>
          <a:prstGeom prst="rect">
            <a:avLst/>
          </a:prstGeom>
        </p:spPr>
      </p:pic>
      <p:grpSp>
        <p:nvGrpSpPr>
          <p:cNvPr id="17" name="Group 5">
            <a:extLst>
              <a:ext uri="{FF2B5EF4-FFF2-40B4-BE49-F238E27FC236}">
                <a16:creationId xmlns:a16="http://schemas.microsoft.com/office/drawing/2014/main" id="{1D78C2A2-035B-4EAE-A8DE-E266EFE47198}"/>
              </a:ext>
            </a:extLst>
          </p:cNvPr>
          <p:cNvGrpSpPr/>
          <p:nvPr/>
        </p:nvGrpSpPr>
        <p:grpSpPr>
          <a:xfrm>
            <a:off x="4409314" y="2430225"/>
            <a:ext cx="3535744" cy="2705808"/>
            <a:chOff x="-903487" y="812168"/>
            <a:chExt cx="5066765" cy="2705808"/>
          </a:xfrm>
        </p:grpSpPr>
        <p:sp>
          <p:nvSpPr>
            <p:cNvPr id="18" name="Rectangle 6">
              <a:extLst>
                <a:ext uri="{FF2B5EF4-FFF2-40B4-BE49-F238E27FC236}">
                  <a16:creationId xmlns:a16="http://schemas.microsoft.com/office/drawing/2014/main" id="{F9FB25C2-6689-4251-9B42-4F177F9EBE67}"/>
                </a:ext>
              </a:extLst>
            </p:cNvPr>
            <p:cNvSpPr/>
            <p:nvPr/>
          </p:nvSpPr>
          <p:spPr>
            <a:xfrm>
              <a:off x="165064" y="1700748"/>
              <a:ext cx="3998214" cy="181722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9" name="TextBox 7">
              <a:extLst>
                <a:ext uri="{FF2B5EF4-FFF2-40B4-BE49-F238E27FC236}">
                  <a16:creationId xmlns:a16="http://schemas.microsoft.com/office/drawing/2014/main" id="{FDC126AA-2C5C-4080-BEE4-2E0AAFDC4CA4}"/>
                </a:ext>
              </a:extLst>
            </p:cNvPr>
            <p:cNvSpPr txBox="1"/>
            <p:nvPr/>
          </p:nvSpPr>
          <p:spPr>
            <a:xfrm>
              <a:off x="-903487" y="812168"/>
              <a:ext cx="4493631" cy="181722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1244600">
                <a:lnSpc>
                  <a:spcPct val="100000"/>
                </a:lnSpc>
                <a:spcBef>
                  <a:spcPct val="0"/>
                </a:spcBef>
                <a:spcAft>
                  <a:spcPct val="35000"/>
                </a:spcAft>
                <a:buNone/>
                <a:defRPr cap="all"/>
              </a:pPr>
              <a:r>
                <a:rPr lang="en-US" altLang="zh-TW" sz="2400" b="1" cap="all" dirty="0">
                  <a:highlight>
                    <a:srgbClr val="FFFF00"/>
                  </a:highlight>
                  <a:latin typeface="微軟正黑體" panose="020B0604030504040204" pitchFamily="34" charset="-120"/>
                  <a:ea typeface="微軟正黑體" panose="020B0604030504040204" pitchFamily="34" charset="-120"/>
                </a:rPr>
                <a:t>Score: 28 Points</a:t>
              </a:r>
            </a:p>
            <a:p>
              <a:pPr lvl="0" algn="ctr" defTabSz="1244600">
                <a:spcBef>
                  <a:spcPct val="0"/>
                </a:spcBef>
                <a:spcAft>
                  <a:spcPct val="35000"/>
                </a:spcAft>
                <a:defRPr cap="all"/>
              </a:pPr>
              <a:r>
                <a:rPr lang="en-US" altLang="zh-TW" sz="2400" b="1" cap="all" dirty="0">
                  <a:highlight>
                    <a:srgbClr val="FFFF00"/>
                  </a:highlight>
                  <a:latin typeface="微軟正黑體" panose="020B0604030504040204" pitchFamily="34" charset="-120"/>
                  <a:ea typeface="微軟正黑體" panose="020B0604030504040204" pitchFamily="34" charset="-120"/>
                </a:rPr>
                <a:t>Fairly SAFE</a:t>
              </a:r>
            </a:p>
            <a:p>
              <a:pPr algn="ctr" defTabSz="1244600">
                <a:spcBef>
                  <a:spcPct val="0"/>
                </a:spcBef>
                <a:spcAft>
                  <a:spcPct val="35000"/>
                </a:spcAft>
                <a:defRPr cap="all"/>
              </a:pPr>
              <a:endParaRPr lang="en-US" altLang="zh-TW" sz="1400" b="1" dirty="0">
                <a:solidFill>
                  <a:srgbClr val="0070C0"/>
                </a:solidFill>
                <a:latin typeface="微軟正黑體" panose="020B0604030504040204" pitchFamily="34" charset="-120"/>
                <a:ea typeface="微軟正黑體" panose="020B0604030504040204" pitchFamily="34" charset="-120"/>
              </a:endParaRPr>
            </a:p>
            <a:p>
              <a:pPr algn="ctr" defTabSz="1244600">
                <a:spcBef>
                  <a:spcPct val="0"/>
                </a:spcBef>
                <a:spcAft>
                  <a:spcPct val="35000"/>
                </a:spcAft>
                <a:defRPr cap="all"/>
              </a:pPr>
              <a:r>
                <a:rPr lang="en-US" altLang="zh-TW" sz="1400" b="1" dirty="0">
                  <a:solidFill>
                    <a:srgbClr val="0070C0"/>
                  </a:solidFill>
                  <a:latin typeface="微軟正黑體" panose="020B0604030504040204" pitchFamily="34" charset="-120"/>
                  <a:ea typeface="微軟正黑體" panose="020B0604030504040204" pitchFamily="34" charset="-120"/>
                </a:rPr>
                <a:t>Suggestion:</a:t>
              </a:r>
            </a:p>
            <a:p>
              <a:pPr algn="ctr" defTabSz="1244600">
                <a:spcBef>
                  <a:spcPct val="0"/>
                </a:spcBef>
                <a:spcAft>
                  <a:spcPct val="35000"/>
                </a:spcAft>
                <a:defRPr cap="all"/>
              </a:pPr>
              <a:r>
                <a:rPr lang="en-US" altLang="zh-TW" sz="1400" b="1" dirty="0">
                  <a:solidFill>
                    <a:srgbClr val="0070C0"/>
                  </a:solidFill>
                  <a:latin typeface="微軟正黑體" panose="020B0604030504040204" pitchFamily="34" charset="-120"/>
                  <a:ea typeface="微軟正黑體" panose="020B0604030504040204" pitchFamily="34" charset="-120"/>
                </a:rPr>
                <a:t>Not bad! However, the </a:t>
              </a:r>
              <a:r>
                <a:rPr lang="en-US" altLang="zh-TW" sz="1400" b="1" dirty="0" smtClean="0">
                  <a:solidFill>
                    <a:srgbClr val="0070C0"/>
                  </a:solidFill>
                  <a:latin typeface="微軟正黑體" panose="020B0604030504040204" pitchFamily="34" charset="-120"/>
                  <a:ea typeface="微軟正黑體" panose="020B0604030504040204" pitchFamily="34" charset="-120"/>
                </a:rPr>
                <a:t>online world is ever-changing.  </a:t>
              </a:r>
              <a:r>
                <a:rPr lang="en-US" altLang="zh-TW" sz="1400" b="1" dirty="0">
                  <a:solidFill>
                    <a:srgbClr val="0070C0"/>
                  </a:solidFill>
                  <a:latin typeface="微軟正黑體" panose="020B0604030504040204" pitchFamily="34" charset="-120"/>
                  <a:ea typeface="微軟正黑體" panose="020B0604030504040204" pitchFamily="34" charset="-120"/>
                </a:rPr>
                <a:t>continued efforts </a:t>
              </a:r>
              <a:r>
                <a:rPr lang="en-US" altLang="zh-TW" sz="1400" b="1" dirty="0" smtClean="0">
                  <a:solidFill>
                    <a:srgbClr val="0070C0"/>
                  </a:solidFill>
                  <a:latin typeface="微軟正黑體" panose="020B0604030504040204" pitchFamily="34" charset="-120"/>
                  <a:ea typeface="微軟正黑體" panose="020B0604030504040204" pitchFamily="34" charset="-120"/>
                </a:rPr>
                <a:t>should be made to </a:t>
              </a:r>
              <a:r>
                <a:rPr lang="en-US" altLang="zh-TW" sz="1400" b="1" dirty="0">
                  <a:solidFill>
                    <a:srgbClr val="0070C0"/>
                  </a:solidFill>
                  <a:latin typeface="微軟正黑體" panose="020B0604030504040204" pitchFamily="34" charset="-120"/>
                  <a:ea typeface="微軟正黑體" panose="020B0604030504040204" pitchFamily="34" charset="-120"/>
                </a:rPr>
                <a:t>increase knowledge </a:t>
              </a:r>
              <a:r>
                <a:rPr lang="en-US" altLang="zh-TW" sz="1400" b="1" dirty="0" smtClean="0">
                  <a:solidFill>
                    <a:srgbClr val="0070C0"/>
                  </a:solidFill>
                  <a:latin typeface="微軟正黑體" panose="020B0604030504040204" pitchFamily="34" charset="-120"/>
                  <a:ea typeface="微軟正黑體" panose="020B0604030504040204" pitchFamily="34" charset="-120"/>
                </a:rPr>
                <a:t>about </a:t>
              </a:r>
              <a:r>
                <a:rPr lang="en-US" altLang="zh-TW" sz="1400" b="1" dirty="0">
                  <a:solidFill>
                    <a:srgbClr val="0070C0"/>
                  </a:solidFill>
                  <a:latin typeface="微軟正黑體" panose="020B0604030504040204" pitchFamily="34" charset="-120"/>
                  <a:ea typeface="微軟正黑體" panose="020B0604030504040204" pitchFamily="34" charset="-120"/>
                </a:rPr>
                <a:t>cyber </a:t>
              </a:r>
              <a:r>
                <a:rPr lang="en-US" altLang="zh-TW" sz="1400" b="1" dirty="0" smtClean="0">
                  <a:solidFill>
                    <a:srgbClr val="0070C0"/>
                  </a:solidFill>
                  <a:latin typeface="微軟正黑體" panose="020B0604030504040204" pitchFamily="34" charset="-120"/>
                  <a:ea typeface="微軟正黑體" panose="020B0604030504040204" pitchFamily="34" charset="-120"/>
                </a:rPr>
                <a:t>security and put them into practice</a:t>
              </a:r>
              <a:endParaRPr lang="en-US" altLang="zh-TW" sz="1400" b="1" dirty="0">
                <a:solidFill>
                  <a:srgbClr val="0070C0"/>
                </a:solidFill>
                <a:latin typeface="微軟正黑體" panose="020B0604030504040204" pitchFamily="34" charset="-120"/>
                <a:ea typeface="微軟正黑體" panose="020B0604030504040204" pitchFamily="34" charset="-120"/>
              </a:endParaRPr>
            </a:p>
            <a:p>
              <a:pPr algn="ctr" defTabSz="1244600">
                <a:spcBef>
                  <a:spcPct val="0"/>
                </a:spcBef>
                <a:spcAft>
                  <a:spcPct val="35000"/>
                </a:spcAft>
                <a:defRPr cap="all"/>
              </a:pPr>
              <a:r>
                <a:rPr lang="en-US" altLang="zh-TW" sz="2400" b="1" dirty="0">
                  <a:latin typeface="微軟正黑體" panose="020B0604030504040204" pitchFamily="34" charset="-120"/>
                  <a:ea typeface="微軟正黑體" panose="020B0604030504040204" pitchFamily="34" charset="-120"/>
                  <a:sym typeface="Wingdings" panose="05000000000000000000" pitchFamily="2" charset="2"/>
                </a:rPr>
                <a:t>  </a:t>
              </a:r>
              <a:endParaRPr lang="en-US" altLang="zh-TW" sz="2400" b="1" dirty="0">
                <a:latin typeface="微軟正黑體" panose="020B0604030504040204" pitchFamily="34" charset="-120"/>
                <a:ea typeface="微軟正黑體" panose="020B0604030504040204" pitchFamily="34" charset="-120"/>
              </a:endParaRPr>
            </a:p>
            <a:p>
              <a:pPr algn="ctr" defTabSz="1244600">
                <a:spcBef>
                  <a:spcPct val="0"/>
                </a:spcBef>
                <a:spcAft>
                  <a:spcPct val="35000"/>
                </a:spcAft>
                <a:defRPr cap="all"/>
              </a:pPr>
              <a:endParaRPr lang="en-US" altLang="zh-TW" sz="2400" b="1" dirty="0">
                <a:latin typeface="微軟正黑體" panose="020B0604030504040204" pitchFamily="34" charset="-120"/>
                <a:ea typeface="微軟正黑體" panose="020B0604030504040204" pitchFamily="34" charset="-120"/>
              </a:endParaRPr>
            </a:p>
            <a:p>
              <a:pPr marL="0" lvl="0" indent="0" algn="ctr" defTabSz="1244600">
                <a:lnSpc>
                  <a:spcPct val="100000"/>
                </a:lnSpc>
                <a:spcBef>
                  <a:spcPct val="0"/>
                </a:spcBef>
                <a:spcAft>
                  <a:spcPct val="35000"/>
                </a:spcAft>
                <a:buNone/>
                <a:defRPr cap="all"/>
              </a:pPr>
              <a:endParaRPr lang="en-US" altLang="zh-TW" sz="2400" b="1" kern="1200" dirty="0">
                <a:latin typeface="微軟正黑體" panose="020B0604030504040204" pitchFamily="34" charset="-120"/>
                <a:ea typeface="微軟正黑體" panose="020B0604030504040204" pitchFamily="34" charset="-120"/>
              </a:endParaRPr>
            </a:p>
          </p:txBody>
        </p:sp>
      </p:grpSp>
    </p:spTree>
    <p:extLst>
      <p:ext uri="{BB962C8B-B14F-4D97-AF65-F5344CB8AC3E}">
        <p14:creationId xmlns:p14="http://schemas.microsoft.com/office/powerpoint/2010/main" val="3285522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828448" y="2497827"/>
            <a:ext cx="4112666" cy="2437232"/>
          </a:xfrm>
        </p:spPr>
        <p:txBody>
          <a:bodyPr>
            <a:noAutofit/>
          </a:bodyPr>
          <a:lstStyle/>
          <a:p>
            <a:r>
              <a:rPr lang="en-US" altLang="zh-TW" sz="4400" b="1" dirty="0">
                <a:solidFill>
                  <a:srgbClr val="002060"/>
                </a:solidFill>
                <a:latin typeface="微軟正黑體" panose="020B0604030504040204" pitchFamily="34" charset="-120"/>
                <a:ea typeface="微軟正黑體" panose="020B0604030504040204" pitchFamily="34" charset="-120"/>
              </a:rPr>
              <a:t>Cyber Security Tips</a:t>
            </a:r>
            <a:endParaRPr lang="zh-HK" altLang="en-US" sz="4400" b="1" dirty="0">
              <a:solidFill>
                <a:srgbClr val="002060"/>
              </a:solidFill>
              <a:latin typeface="微軟正黑體" panose="020B0604030504040204" pitchFamily="34" charset="-120"/>
              <a:ea typeface="微軟正黑體" panose="020B0604030504040204" pitchFamily="34" charset="-120"/>
            </a:endParaRPr>
          </a:p>
        </p:txBody>
      </p:sp>
      <p:pic>
        <p:nvPicPr>
          <p:cNvPr id="4" name="Picture 5" descr="A close up of a toy&#10;&#10;Description automatically generated">
            <a:extLst>
              <a:ext uri="{FF2B5EF4-FFF2-40B4-BE49-F238E27FC236}">
                <a16:creationId xmlns:a16="http://schemas.microsoft.com/office/drawing/2014/main" id="{6AAFDA45-14A1-4107-8A02-BA61358E83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1114" y="2338318"/>
            <a:ext cx="3918503" cy="2434222"/>
          </a:xfrm>
          <a:prstGeom prst="ellipse">
            <a:avLst/>
          </a:prstGeom>
          <a:ln>
            <a:noFill/>
          </a:ln>
          <a:effectLst>
            <a:softEdge rad="112500"/>
          </a:effectLst>
        </p:spPr>
      </p:pic>
      <p:sp>
        <p:nvSpPr>
          <p:cNvPr id="3" name="矩形 2"/>
          <p:cNvSpPr/>
          <p:nvPr/>
        </p:nvSpPr>
        <p:spPr>
          <a:xfrm>
            <a:off x="1541417" y="4867626"/>
            <a:ext cx="9117874" cy="307777"/>
          </a:xfrm>
          <a:prstGeom prst="rect">
            <a:avLst/>
          </a:prstGeom>
        </p:spPr>
        <p:txBody>
          <a:bodyPr wrap="square">
            <a:spAutoFit/>
          </a:bodyPr>
          <a:lstStyle/>
          <a:p>
            <a:r>
              <a:rPr lang="en-US" altLang="zh-TW" sz="1400" dirty="0">
                <a:latin typeface="微軟正黑體" panose="020B0604030504040204" pitchFamily="34" charset="-120"/>
                <a:ea typeface="微軟正黑體" panose="020B0604030504040204" pitchFamily="34" charset="-120"/>
              </a:rPr>
              <a:t>Source: “Cyber Security Information Portal”</a:t>
            </a:r>
            <a:r>
              <a:rPr lang="zh-TW" altLang="en-US" sz="1400" dirty="0">
                <a:latin typeface="微軟正黑體" panose="020B0604030504040204" pitchFamily="34" charset="-120"/>
                <a:ea typeface="微軟正黑體" panose="020B0604030504040204" pitchFamily="34" charset="-120"/>
              </a:rPr>
              <a:t> </a:t>
            </a:r>
            <a:r>
              <a:rPr lang="en-US" altLang="zh-TW" sz="1400" dirty="0">
                <a:latin typeface="微軟正黑體" panose="020B0604030504040204" pitchFamily="34" charset="-120"/>
                <a:ea typeface="微軟正黑體" panose="020B0604030504040204" pitchFamily="34" charset="-120"/>
              </a:rPr>
              <a:t>https://www.cybersecurity.hk/en/index.php</a:t>
            </a:r>
          </a:p>
        </p:txBody>
      </p:sp>
    </p:spTree>
    <p:extLst>
      <p:ext uri="{BB962C8B-B14F-4D97-AF65-F5344CB8AC3E}">
        <p14:creationId xmlns:p14="http://schemas.microsoft.com/office/powerpoint/2010/main" val="2615907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87827" y="388593"/>
            <a:ext cx="10332721" cy="1244264"/>
          </a:xfrm>
        </p:spPr>
        <p:txBody>
          <a:bodyPr>
            <a:normAutofit/>
          </a:bodyPr>
          <a:lstStyle/>
          <a:p>
            <a:r>
              <a:rPr lang="en-US" altLang="zh-TW" sz="3600" b="1" dirty="0">
                <a:solidFill>
                  <a:srgbClr val="0070C0"/>
                </a:solidFill>
                <a:latin typeface="微軟正黑體" panose="020B0604030504040204" pitchFamily="34" charset="-120"/>
                <a:ea typeface="微軟正黑體" panose="020B0604030504040204" pitchFamily="34" charset="-120"/>
              </a:rPr>
              <a:t>Tip(1</a:t>
            </a:r>
            <a:r>
              <a:rPr lang="en-US" altLang="zh-TW" sz="3600" b="1" dirty="0" smtClean="0">
                <a:solidFill>
                  <a:srgbClr val="0070C0"/>
                </a:solidFill>
                <a:latin typeface="微軟正黑體" panose="020B0604030504040204" pitchFamily="34" charset="-120"/>
                <a:ea typeface="微軟正黑體" panose="020B0604030504040204" pitchFamily="34" charset="-120"/>
              </a:rPr>
              <a:t>): </a:t>
            </a:r>
            <a:r>
              <a:rPr lang="en-US" altLang="zh-TW" sz="3600" b="1" dirty="0">
                <a:solidFill>
                  <a:srgbClr val="0070C0"/>
                </a:solidFill>
                <a:latin typeface="微軟正黑體" panose="020B0604030504040204" pitchFamily="34" charset="-120"/>
                <a:ea typeface="微軟正黑體" panose="020B0604030504040204" pitchFamily="34" charset="-120"/>
              </a:rPr>
              <a:t>Choose password carefully</a:t>
            </a:r>
            <a:endParaRPr lang="zh-HK" altLang="en-US" sz="3600" b="1" dirty="0">
              <a:solidFill>
                <a:srgbClr val="0070C0"/>
              </a:solidFill>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a:xfrm>
            <a:off x="587827" y="1582056"/>
            <a:ext cx="11270343" cy="4798866"/>
          </a:xfrm>
        </p:spPr>
        <p:txBody>
          <a:bodyPr>
            <a:normAutofit lnSpcReduction="10000"/>
          </a:bodyPr>
          <a:lstStyle/>
          <a:p>
            <a:pPr>
              <a:buFont typeface="Wingdings" panose="05000000000000000000" pitchFamily="2" charset="2"/>
              <a:buChar char="l"/>
            </a:pPr>
            <a:r>
              <a:rPr lang="en-US" altLang="zh-TW" sz="2000" dirty="0">
                <a:latin typeface="微軟正黑體" panose="020B0604030504040204" pitchFamily="34" charset="-120"/>
                <a:ea typeface="微軟正黑體" panose="020B0604030504040204" pitchFamily="34" charset="-120"/>
              </a:rPr>
              <a:t>Passwords are the first line of defense against cyber attacks</a:t>
            </a:r>
          </a:p>
          <a:p>
            <a:pPr>
              <a:buFont typeface="Wingdings" panose="05000000000000000000" pitchFamily="2" charset="2"/>
              <a:buChar char="l"/>
            </a:pPr>
            <a:r>
              <a:rPr lang="en-US" altLang="zh-TW" sz="2000" dirty="0">
                <a:latin typeface="微軟正黑體" panose="020B0604030504040204" pitchFamily="34" charset="-120"/>
                <a:ea typeface="微軟正黑體" panose="020B0604030504040204" pitchFamily="34" charset="-120"/>
              </a:rPr>
              <a:t>After you set the password, you should also carefully check whether the password meets the following 5 </a:t>
            </a:r>
            <a:r>
              <a:rPr lang="en-US" altLang="zh-TW" sz="2000" dirty="0" smtClean="0">
                <a:latin typeface="微軟正黑體" panose="020B0604030504040204" pitchFamily="34" charset="-120"/>
                <a:ea typeface="微軟正黑體" panose="020B0604030504040204" pitchFamily="34" charset="-120"/>
              </a:rPr>
              <a:t>requirements:</a:t>
            </a:r>
            <a:endParaRPr lang="zh-TW" altLang="en-US" sz="20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Ø"/>
            </a:pPr>
            <a:r>
              <a:rPr lang="en-US" altLang="zh-TW" sz="2000" b="1" dirty="0">
                <a:solidFill>
                  <a:srgbClr val="0070C0"/>
                </a:solidFill>
                <a:latin typeface="微軟正黑體" panose="020B0604030504040204" pitchFamily="34" charset="-120"/>
                <a:ea typeface="微軟正黑體" panose="020B0604030504040204" pitchFamily="34" charset="-120"/>
              </a:rPr>
              <a:t>At least 8 characters per password</a:t>
            </a:r>
            <a:endParaRPr lang="zh-TW" altLang="en-US" sz="20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Ø"/>
            </a:pPr>
            <a:r>
              <a:rPr lang="en-US" altLang="zh-TW" sz="2000" dirty="0">
                <a:latin typeface="微軟正黑體" panose="020B0604030504040204" pitchFamily="34" charset="-120"/>
                <a:ea typeface="微軟正黑體" panose="020B0604030504040204" pitchFamily="34" charset="-120"/>
              </a:rPr>
              <a:t>Combining</a:t>
            </a:r>
            <a:r>
              <a:rPr lang="en-US" altLang="zh-TW" sz="2000" b="1" dirty="0">
                <a:solidFill>
                  <a:srgbClr val="0070C0"/>
                </a:solidFill>
                <a:latin typeface="微軟正黑體" panose="020B0604030504040204" pitchFamily="34" charset="-120"/>
                <a:ea typeface="微軟正黑體" panose="020B0604030504040204" pitchFamily="34" charset="-120"/>
              </a:rPr>
              <a:t> </a:t>
            </a:r>
            <a:r>
              <a:rPr lang="en-US" altLang="zh-TW" sz="2000" b="1" dirty="0" smtClean="0">
                <a:solidFill>
                  <a:srgbClr val="0070C0"/>
                </a:solidFill>
                <a:latin typeface="微軟正黑體" panose="020B0604030504040204" pitchFamily="34" charset="-120"/>
                <a:ea typeface="微軟正黑體" panose="020B0604030504040204" pitchFamily="34" charset="-120"/>
              </a:rPr>
              <a:t>capital </a:t>
            </a:r>
            <a:r>
              <a:rPr lang="en-US" altLang="zh-TW" sz="2000" b="1" dirty="0">
                <a:solidFill>
                  <a:srgbClr val="0070C0"/>
                </a:solidFill>
                <a:latin typeface="微軟正黑體" panose="020B0604030504040204" pitchFamily="34" charset="-120"/>
                <a:ea typeface="微軟正黑體" panose="020B0604030504040204" pitchFamily="34" charset="-120"/>
              </a:rPr>
              <a:t>and lower case letters, numbers and other symbols</a:t>
            </a:r>
          </a:p>
          <a:p>
            <a:pPr>
              <a:buFont typeface="Wingdings" panose="05000000000000000000" pitchFamily="2" charset="2"/>
              <a:buChar char="Ø"/>
            </a:pPr>
            <a:r>
              <a:rPr lang="en-US" altLang="zh-TW" sz="2000" dirty="0">
                <a:latin typeface="微軟正黑體" panose="020B0604030504040204" pitchFamily="34" charset="-120"/>
                <a:ea typeface="微軟正黑體" panose="020B0604030504040204" pitchFamily="34" charset="-120"/>
              </a:rPr>
              <a:t>The password should not contain personal information, such </a:t>
            </a:r>
            <a:r>
              <a:rPr lang="en-US" altLang="zh-TW" sz="2000" dirty="0" smtClean="0">
                <a:latin typeface="微軟正黑體" panose="020B0604030504040204" pitchFamily="34" charset="-120"/>
                <a:ea typeface="微軟正黑體" panose="020B0604030504040204" pitchFamily="34" charset="-120"/>
              </a:rPr>
              <a:t>as </a:t>
            </a:r>
            <a:r>
              <a:rPr lang="en-US" altLang="zh-TW" sz="2000" dirty="0">
                <a:latin typeface="微軟正黑體" panose="020B0604030504040204" pitchFamily="34" charset="-120"/>
                <a:ea typeface="微軟正黑體" panose="020B0604030504040204" pitchFamily="34" charset="-120"/>
              </a:rPr>
              <a:t>date of birth, place of </a:t>
            </a:r>
            <a:r>
              <a:rPr lang="en-US" altLang="zh-TW" sz="2000" dirty="0" smtClean="0">
                <a:latin typeface="微軟正黑體" panose="020B0604030504040204" pitchFamily="34" charset="-120"/>
                <a:ea typeface="微軟正黑體" panose="020B0604030504040204" pitchFamily="34" charset="-120"/>
              </a:rPr>
              <a:t>birth</a:t>
            </a:r>
          </a:p>
          <a:p>
            <a:pPr marL="0" indent="0">
              <a:buNone/>
            </a:pPr>
            <a:r>
              <a:rPr lang="en-US" altLang="zh-TW" sz="2000" dirty="0">
                <a:latin typeface="微軟正黑體" panose="020B0604030504040204" pitchFamily="34" charset="-120"/>
                <a:ea typeface="微軟正黑體" panose="020B0604030504040204" pitchFamily="34" charset="-120"/>
              </a:rPr>
              <a:t> </a:t>
            </a:r>
            <a:r>
              <a:rPr lang="en-US" altLang="zh-TW" sz="2000" dirty="0" smtClean="0">
                <a:latin typeface="微軟正黑體" panose="020B0604030504040204" pitchFamily="34" charset="-120"/>
                <a:ea typeface="微軟正黑體" panose="020B0604030504040204" pitchFamily="34" charset="-120"/>
              </a:rPr>
              <a:t>  and name </a:t>
            </a:r>
            <a:r>
              <a:rPr lang="en-US" altLang="zh-TW" sz="2000" dirty="0">
                <a:latin typeface="微軟正黑體" panose="020B0604030504040204" pitchFamily="34" charset="-120"/>
                <a:ea typeface="微軟正黑體" panose="020B0604030504040204" pitchFamily="34" charset="-120"/>
              </a:rPr>
              <a:t>of partner, </a:t>
            </a:r>
            <a:r>
              <a:rPr lang="en-US" altLang="zh-TW" sz="2000" dirty="0" smtClean="0">
                <a:latin typeface="微軟正黑體" panose="020B0604030504040204" pitchFamily="34" charset="-120"/>
                <a:ea typeface="微軟正黑體" panose="020B0604030504040204" pitchFamily="34" charset="-120"/>
              </a:rPr>
              <a:t>which could be accessible on </a:t>
            </a:r>
            <a:r>
              <a:rPr lang="en-US" altLang="zh-TW" sz="2000" dirty="0">
                <a:latin typeface="微軟正黑體" panose="020B0604030504040204" pitchFamily="34" charset="-120"/>
                <a:ea typeface="微軟正黑體" panose="020B0604030504040204" pitchFamily="34" charset="-120"/>
              </a:rPr>
              <a:t>the </a:t>
            </a:r>
            <a:r>
              <a:rPr lang="en-US" altLang="zh-TW" sz="2000" dirty="0" smtClean="0">
                <a:latin typeface="微軟正黑體" panose="020B0604030504040204" pitchFamily="34" charset="-120"/>
                <a:ea typeface="微軟正黑體" panose="020B0604030504040204" pitchFamily="34" charset="-120"/>
              </a:rPr>
              <a:t>Internet.</a:t>
            </a:r>
            <a:endParaRPr lang="zh-TW" altLang="en-US" sz="20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Ø"/>
            </a:pPr>
            <a:r>
              <a:rPr lang="en-US" altLang="zh-TW" sz="2000" dirty="0" smtClean="0">
                <a:latin typeface="微軟正黑體" panose="020B0604030504040204" pitchFamily="34" charset="-120"/>
                <a:ea typeface="微軟正黑體" panose="020B0604030504040204" pitchFamily="34" charset="-120"/>
              </a:rPr>
              <a:t>Do not </a:t>
            </a:r>
            <a:r>
              <a:rPr lang="en-US" altLang="zh-TW" sz="2000" dirty="0">
                <a:latin typeface="微軟正黑體" panose="020B0604030504040204" pitchFamily="34" charset="-120"/>
                <a:ea typeface="微軟正黑體" panose="020B0604030504040204" pitchFamily="34" charset="-120"/>
              </a:rPr>
              <a:t>use passwords with words that are </a:t>
            </a:r>
            <a:r>
              <a:rPr lang="en-US" altLang="zh-TW" sz="2100" b="1" dirty="0">
                <a:solidFill>
                  <a:srgbClr val="0070C0"/>
                </a:solidFill>
                <a:latin typeface="微軟正黑體" panose="020B0604030504040204" pitchFamily="34" charset="-120"/>
                <a:ea typeface="微軟正黑體" panose="020B0604030504040204" pitchFamily="34" charset="-120"/>
              </a:rPr>
              <a:t>common in </a:t>
            </a:r>
            <a:r>
              <a:rPr lang="en-US" altLang="zh-TW" sz="2100" b="1" dirty="0" err="1">
                <a:solidFill>
                  <a:srgbClr val="0070C0"/>
                </a:solidFill>
                <a:latin typeface="微軟正黑體" panose="020B0604030504040204" pitchFamily="34" charset="-120"/>
                <a:ea typeface="微軟正黑體" panose="020B0604030504040204" pitchFamily="34" charset="-120"/>
              </a:rPr>
              <a:t>dictionaries</a:t>
            </a:r>
            <a:r>
              <a:rPr lang="en-US" altLang="zh-TW" sz="2000" dirty="0" err="1" smtClean="0">
                <a:latin typeface="微軟正黑體" panose="020B0604030504040204" pitchFamily="34" charset="-120"/>
                <a:ea typeface="微軟正黑體" panose="020B0604030504040204" pitchFamily="34" charset="-120"/>
              </a:rPr>
              <a:t>.“</a:t>
            </a:r>
            <a:r>
              <a:rPr lang="en-US" altLang="zh-TW" sz="2000" dirty="0" err="1">
                <a:latin typeface="微軟正黑體" panose="020B0604030504040204" pitchFamily="34" charset="-120"/>
                <a:ea typeface="微軟正黑體" panose="020B0604030504040204" pitchFamily="34" charset="-120"/>
              </a:rPr>
              <a:t>Dictionary</a:t>
            </a:r>
            <a:r>
              <a:rPr lang="en-US" altLang="zh-TW" sz="2000" dirty="0">
                <a:latin typeface="微軟正黑體" panose="020B0604030504040204" pitchFamily="34" charset="-120"/>
                <a:ea typeface="微軟正黑體" panose="020B0604030504040204" pitchFamily="34" charset="-120"/>
              </a:rPr>
              <a:t> attacks” are very </a:t>
            </a:r>
            <a:r>
              <a:rPr lang="en-US" altLang="zh-TW" sz="2000" dirty="0" smtClean="0">
                <a:latin typeface="微軟正黑體" panose="020B0604030504040204" pitchFamily="34" charset="-120"/>
                <a:ea typeface="微軟正黑體" panose="020B0604030504040204" pitchFamily="34" charset="-120"/>
              </a:rPr>
              <a:t>common. </a:t>
            </a:r>
            <a:r>
              <a:rPr lang="en-US" altLang="zh-TW" sz="2000" dirty="0">
                <a:latin typeface="微軟正黑體" panose="020B0604030504040204" pitchFamily="34" charset="-120"/>
                <a:ea typeface="微軟正黑體" panose="020B0604030504040204" pitchFamily="34" charset="-120"/>
              </a:rPr>
              <a:t>P</a:t>
            </a:r>
            <a:r>
              <a:rPr lang="en-US" altLang="zh-TW" sz="2000" dirty="0" smtClean="0">
                <a:latin typeface="微軟正黑體" panose="020B0604030504040204" pitchFamily="34" charset="-120"/>
                <a:ea typeface="微軟正黑體" panose="020B0604030504040204" pitchFamily="34" charset="-120"/>
              </a:rPr>
              <a:t>rograms </a:t>
            </a:r>
            <a:r>
              <a:rPr lang="en-US" altLang="zh-TW" sz="2000" dirty="0">
                <a:latin typeface="微軟正黑體" panose="020B0604030504040204" pitchFamily="34" charset="-120"/>
                <a:ea typeface="微軟正黑體" panose="020B0604030504040204" pitchFamily="34" charset="-120"/>
              </a:rPr>
              <a:t>can be used to crack the passwords with common words</a:t>
            </a:r>
            <a:endParaRPr lang="zh-TW" altLang="en-US" sz="20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Ø"/>
            </a:pPr>
            <a:r>
              <a:rPr lang="en-US" altLang="zh-TW" sz="2000" dirty="0">
                <a:latin typeface="微軟正黑體" panose="020B0604030504040204" pitchFamily="34" charset="-120"/>
                <a:ea typeface="微軟正黑體" panose="020B0604030504040204" pitchFamily="34" charset="-120"/>
              </a:rPr>
              <a:t>Use different passwords for each account to avoid multiple accounts being cracked</a:t>
            </a:r>
            <a:endParaRPr lang="en-US" altLang="zh-TW" dirty="0">
              <a:latin typeface="微軟正黑體" panose="020B0604030504040204" pitchFamily="34" charset="-120"/>
              <a:ea typeface="微軟正黑體" panose="020B0604030504040204" pitchFamily="34" charset="-120"/>
            </a:endParaRPr>
          </a:p>
          <a:p>
            <a:pPr marL="0" indent="0">
              <a:buNone/>
            </a:pPr>
            <a:r>
              <a:rPr lang="en-US" altLang="zh-TW" dirty="0">
                <a:latin typeface="微軟正黑體" panose="020B0604030504040204" pitchFamily="34" charset="-120"/>
                <a:ea typeface="微軟正黑體" panose="020B0604030504040204" pitchFamily="34" charset="-120"/>
              </a:rPr>
              <a:t>Source: “Password Choice”,  Cyber Security Information Portal, </a:t>
            </a:r>
            <a:r>
              <a:rPr lang="en-US" altLang="zh-TW" dirty="0">
                <a:latin typeface="微軟正黑體" panose="020B0604030504040204" pitchFamily="34" charset="-120"/>
                <a:ea typeface="微軟正黑體" panose="020B0604030504040204" pitchFamily="34" charset="-120"/>
                <a:hlinkClick r:id="rId2"/>
              </a:rPr>
              <a:t>https://www.cybersecurity.hk/en/expert-2019-03-29-password.php</a:t>
            </a:r>
            <a:r>
              <a:rPr lang="en-US" altLang="zh-TW" dirty="0">
                <a:latin typeface="微軟正黑體" panose="020B0604030504040204" pitchFamily="34" charset="-120"/>
                <a:ea typeface="微軟正黑體" panose="020B0604030504040204" pitchFamily="34" charset="-120"/>
              </a:rPr>
              <a:t> </a:t>
            </a:r>
          </a:p>
          <a:p>
            <a:pPr marL="0" indent="0">
              <a:buNone/>
            </a:pPr>
            <a:endParaRPr lang="en-US" altLang="zh-TW" dirty="0">
              <a:latin typeface="微軟正黑體" panose="020B0604030504040204" pitchFamily="34" charset="-120"/>
              <a:ea typeface="微軟正黑體" panose="020B0604030504040204" pitchFamily="34" charset="-120"/>
            </a:endParaRPr>
          </a:p>
          <a:p>
            <a:pPr marL="0" indent="0">
              <a:buNone/>
            </a:pPr>
            <a:endParaRPr lang="en-US" altLang="zh-TW" dirty="0">
              <a:latin typeface="微軟正黑體" panose="020B0604030504040204" pitchFamily="34" charset="-120"/>
              <a:ea typeface="微軟正黑體" panose="020B0604030504040204" pitchFamily="34" charset="-120"/>
            </a:endParaRPr>
          </a:p>
          <a:p>
            <a:pPr marL="0" indent="0">
              <a:buNone/>
            </a:pPr>
            <a:endParaRPr lang="en-US" altLang="zh-TW" dirty="0">
              <a:latin typeface="微軟正黑體" panose="020B0604030504040204" pitchFamily="34" charset="-120"/>
              <a:ea typeface="微軟正黑體" panose="020B0604030504040204" pitchFamily="34" charset="-120"/>
            </a:endParaRPr>
          </a:p>
          <a:p>
            <a:pPr marL="0" indent="0">
              <a:buNone/>
            </a:pPr>
            <a:endParaRPr lang="en-US" altLang="zh-TW" dirty="0">
              <a:latin typeface="微軟正黑體" panose="020B0604030504040204" pitchFamily="34" charset="-120"/>
              <a:ea typeface="微軟正黑體" panose="020B0604030504040204" pitchFamily="34" charset="-120"/>
            </a:endParaRPr>
          </a:p>
          <a:p>
            <a:pPr marL="0" indent="0">
              <a:buNone/>
            </a:pPr>
            <a:endParaRPr lang="en-US" altLang="zh-HK" dirty="0">
              <a:latin typeface="微軟正黑體" panose="020B0604030504040204" pitchFamily="34" charset="-120"/>
              <a:ea typeface="微軟正黑體" panose="020B0604030504040204" pitchFamily="34" charset="-120"/>
            </a:endParaRPr>
          </a:p>
          <a:p>
            <a:pPr marL="0" indent="0">
              <a:buNone/>
            </a:pPr>
            <a:endParaRPr lang="zh-HK"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52669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19612" y="282640"/>
            <a:ext cx="10058400" cy="1371600"/>
          </a:xfrm>
        </p:spPr>
        <p:txBody>
          <a:bodyPr>
            <a:normAutofit/>
          </a:bodyPr>
          <a:lstStyle/>
          <a:p>
            <a:r>
              <a:rPr lang="en-US" altLang="zh-TW" sz="3600" b="1" dirty="0">
                <a:solidFill>
                  <a:srgbClr val="0070C0"/>
                </a:solidFill>
                <a:latin typeface="微軟正黑體" panose="020B0604030504040204" pitchFamily="34" charset="-120"/>
                <a:ea typeface="微軟正黑體" panose="020B0604030504040204" pitchFamily="34" charset="-120"/>
              </a:rPr>
              <a:t>Tip(2): Prevent identity theft</a:t>
            </a:r>
            <a:endParaRPr lang="zh-HK" altLang="en-US" sz="3600" b="1" dirty="0">
              <a:solidFill>
                <a:srgbClr val="0070C0"/>
              </a:solidFill>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a:xfrm>
            <a:off x="483327" y="1606353"/>
            <a:ext cx="9640388" cy="5251647"/>
          </a:xfrm>
        </p:spPr>
        <p:txBody>
          <a:bodyPr>
            <a:normAutofit fontScale="55000" lnSpcReduction="20000"/>
          </a:bodyPr>
          <a:lstStyle/>
          <a:p>
            <a:pPr>
              <a:buFont typeface="Wingdings" panose="05000000000000000000" pitchFamily="2" charset="2"/>
              <a:buChar char="l"/>
            </a:pPr>
            <a:r>
              <a:rPr lang="en-US" altLang="zh-TW" sz="3600" dirty="0">
                <a:latin typeface="微軟正黑體" panose="020B0604030504040204" pitchFamily="34" charset="-120"/>
                <a:ea typeface="微軟正黑體" panose="020B0604030504040204" pitchFamily="34" charset="-120"/>
              </a:rPr>
              <a:t>Identity theft is a criminal act of getting hold of personal data of others without their knowledge or permission with an intent to defraud.  The personal data is used by identity thieves to impersonate the data subjects for fraudulent purposes.</a:t>
            </a:r>
          </a:p>
          <a:p>
            <a:pPr>
              <a:buFont typeface="Wingdings" panose="05000000000000000000" pitchFamily="2" charset="2"/>
              <a:buChar char="l"/>
            </a:pPr>
            <a:r>
              <a:rPr lang="en-US" altLang="zh-TW" sz="3600" dirty="0">
                <a:latin typeface="微軟正黑體" panose="020B0604030504040204" pitchFamily="34" charset="-120"/>
                <a:ea typeface="微軟正黑體" panose="020B0604030504040204" pitchFamily="34" charset="-120"/>
              </a:rPr>
              <a:t>In order to prevent identity theft, you </a:t>
            </a:r>
            <a:r>
              <a:rPr lang="en-US" altLang="zh-TW" sz="3600" dirty="0" smtClean="0">
                <a:latin typeface="微軟正黑體" panose="020B0604030504040204" pitchFamily="34" charset="-120"/>
                <a:ea typeface="微軟正黑體" panose="020B0604030504040204" pitchFamily="34" charset="-120"/>
              </a:rPr>
              <a:t>should:</a:t>
            </a:r>
            <a:endParaRPr lang="en-US" altLang="zh-TW" sz="3600" dirty="0">
              <a:latin typeface="微軟正黑體" panose="020B0604030504040204" pitchFamily="34" charset="-120"/>
              <a:ea typeface="微軟正黑體" panose="020B0604030504040204" pitchFamily="34" charset="-120"/>
            </a:endParaRPr>
          </a:p>
          <a:p>
            <a:pPr fontAlgn="ctr">
              <a:buFont typeface="Wingdings" panose="05000000000000000000" pitchFamily="2" charset="2"/>
              <a:buChar char="Ø"/>
            </a:pPr>
            <a:r>
              <a:rPr lang="en-US" altLang="zh-TW" sz="3300" b="1" dirty="0">
                <a:latin typeface="微軟正黑體" panose="020B0604030504040204" pitchFamily="34" charset="-120"/>
                <a:ea typeface="微軟正黑體" panose="020B0604030504040204" pitchFamily="34" charset="-120"/>
              </a:rPr>
              <a:t>Apply appropriate privacy and security settings when using social networking services.</a:t>
            </a:r>
          </a:p>
          <a:p>
            <a:pPr fontAlgn="ctr">
              <a:buFont typeface="Wingdings" panose="05000000000000000000" pitchFamily="2" charset="2"/>
              <a:buChar char="Ø"/>
            </a:pPr>
            <a:r>
              <a:rPr lang="en-US" altLang="zh-TW" sz="3300" b="1" dirty="0">
                <a:latin typeface="微軟正黑體" panose="020B0604030504040204" pitchFamily="34" charset="-120"/>
                <a:ea typeface="微軟正黑體" panose="020B0604030504040204" pitchFamily="34" charset="-120"/>
              </a:rPr>
              <a:t>Encrypt electronic devices that store personal data and put them in a safe place</a:t>
            </a:r>
            <a:r>
              <a:rPr lang="en-US" altLang="zh-TW" sz="3300" b="1" dirty="0" smtClean="0">
                <a:latin typeface="微軟正黑體" panose="020B0604030504040204" pitchFamily="34" charset="-120"/>
                <a:ea typeface="微軟正黑體" panose="020B0604030504040204" pitchFamily="34" charset="-120"/>
              </a:rPr>
              <a:t>.</a:t>
            </a:r>
          </a:p>
          <a:p>
            <a:pPr fontAlgn="ctr">
              <a:buFont typeface="Wingdings" panose="05000000000000000000" pitchFamily="2" charset="2"/>
              <a:buChar char="Ø"/>
            </a:pPr>
            <a:r>
              <a:rPr lang="en-US" altLang="zh-TW" sz="3300" b="1" dirty="0" smtClean="0">
                <a:latin typeface="微軟正黑體" panose="020B0604030504040204" pitchFamily="34" charset="-120"/>
                <a:ea typeface="微軟正黑體" panose="020B0604030504040204" pitchFamily="34" charset="-120"/>
              </a:rPr>
              <a:t>Beware </a:t>
            </a:r>
            <a:r>
              <a:rPr lang="en-US" altLang="zh-TW" sz="3300" b="1" dirty="0">
                <a:latin typeface="微軟正黑體" panose="020B0604030504040204" pitchFamily="34" charset="-120"/>
                <a:ea typeface="微軟正黑體" panose="020B0604030504040204" pitchFamily="34" charset="-120"/>
              </a:rPr>
              <a:t>of any phishing websites or emails and conduct business with authentic websites only.</a:t>
            </a:r>
          </a:p>
          <a:p>
            <a:pPr fontAlgn="ctr">
              <a:buFont typeface="Wingdings" panose="05000000000000000000" pitchFamily="2" charset="2"/>
              <a:buChar char="Ø"/>
            </a:pPr>
            <a:r>
              <a:rPr lang="en-US" altLang="zh-TW" sz="3300" b="1" dirty="0" smtClean="0">
                <a:latin typeface="微軟正黑體" panose="020B0604030504040204" pitchFamily="34" charset="-120"/>
                <a:ea typeface="微軟正黑體" panose="020B0604030504040204" pitchFamily="34" charset="-120"/>
              </a:rPr>
              <a:t>Shred </a:t>
            </a:r>
            <a:r>
              <a:rPr lang="en-US" altLang="zh-TW" sz="3300" b="1" dirty="0">
                <a:latin typeface="微軟正黑體" panose="020B0604030504040204" pitchFamily="34" charset="-120"/>
                <a:ea typeface="微軟正黑體" panose="020B0604030504040204" pitchFamily="34" charset="-120"/>
              </a:rPr>
              <a:t>documents, bank statements or storage media or securely erase personal data therein before disposal</a:t>
            </a:r>
            <a:r>
              <a:rPr lang="en-US" altLang="zh-TW" sz="3300" b="1" dirty="0" smtClean="0">
                <a:latin typeface="微軟正黑體" panose="020B0604030504040204" pitchFamily="34" charset="-120"/>
                <a:ea typeface="微軟正黑體" panose="020B0604030504040204" pitchFamily="34" charset="-120"/>
              </a:rPr>
              <a:t>.</a:t>
            </a:r>
            <a:r>
              <a:rPr lang="zh-TW" altLang="en-US" sz="3600" b="1" dirty="0">
                <a:latin typeface="微軟正黑體" panose="020B0604030504040204" pitchFamily="34" charset="-120"/>
                <a:ea typeface="微軟正黑體" panose="020B0604030504040204" pitchFamily="34" charset="-120"/>
              </a:rPr>
              <a:t/>
            </a:r>
            <a:br>
              <a:rPr lang="zh-TW" altLang="en-US" sz="3600" b="1" dirty="0">
                <a:latin typeface="微軟正黑體" panose="020B0604030504040204" pitchFamily="34" charset="-120"/>
                <a:ea typeface="微軟正黑體" panose="020B0604030504040204" pitchFamily="34" charset="-120"/>
              </a:rPr>
            </a:br>
            <a:r>
              <a:rPr lang="zh-TW" altLang="en-US" sz="2900" b="1" dirty="0">
                <a:latin typeface="微軟正黑體" panose="020B0604030504040204" pitchFamily="34" charset="-120"/>
                <a:ea typeface="微軟正黑體" panose="020B0604030504040204" pitchFamily="34" charset="-120"/>
              </a:rPr>
              <a:t> </a:t>
            </a:r>
            <a:endParaRPr lang="en-US" altLang="zh-TW" sz="1800" dirty="0">
              <a:latin typeface="微軟正黑體" panose="020B0604030504040204" pitchFamily="34" charset="-120"/>
              <a:ea typeface="微軟正黑體" panose="020B0604030504040204" pitchFamily="34" charset="-120"/>
            </a:endParaRPr>
          </a:p>
          <a:p>
            <a:pPr marL="0" indent="0">
              <a:buNone/>
            </a:pPr>
            <a:r>
              <a:rPr lang="en-US" altLang="zh-TW" sz="2800" dirty="0">
                <a:latin typeface="微軟正黑體" panose="020B0604030504040204" pitchFamily="34" charset="-120"/>
                <a:ea typeface="微軟正黑體" panose="020B0604030504040204" pitchFamily="34" charset="-120"/>
              </a:rPr>
              <a:t>Source:  “Identity Theft”, Cyber Security Information Portal, </a:t>
            </a:r>
            <a:r>
              <a:rPr lang="en-US" altLang="zh-TW" sz="2800" dirty="0">
                <a:latin typeface="微軟正黑體" panose="020B0604030504040204" pitchFamily="34" charset="-120"/>
                <a:ea typeface="微軟正黑體" panose="020B0604030504040204" pitchFamily="34" charset="-120"/>
                <a:hlinkClick r:id="rId2"/>
              </a:rPr>
              <a:t>https://www.cybersecurity.hk/en/learning-identity-theft.php</a:t>
            </a:r>
            <a:r>
              <a:rPr lang="en-US" altLang="zh-TW" sz="2800" dirty="0">
                <a:latin typeface="微軟正黑體" panose="020B0604030504040204" pitchFamily="34" charset="-120"/>
                <a:ea typeface="微軟正黑體" panose="020B0604030504040204" pitchFamily="34" charset="-120"/>
              </a:rPr>
              <a:t> </a:t>
            </a:r>
            <a:endParaRPr lang="zh-TW" altLang="en-US" sz="28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Ø"/>
            </a:pPr>
            <a:endParaRPr lang="zh-HK" altLang="en-US" dirty="0">
              <a:latin typeface="微軟正黑體" panose="020B0604030504040204" pitchFamily="34" charset="-120"/>
              <a:ea typeface="微軟正黑體" panose="020B0604030504040204" pitchFamily="34" charset="-120"/>
            </a:endParaRPr>
          </a:p>
        </p:txBody>
      </p:sp>
      <p:pic>
        <p:nvPicPr>
          <p:cNvPr id="4" name="圖片 3"/>
          <p:cNvPicPr>
            <a:picLocks noChangeAspect="1"/>
          </p:cNvPicPr>
          <p:nvPr/>
        </p:nvPicPr>
        <p:blipFill>
          <a:blip r:embed="rId3"/>
          <a:stretch>
            <a:fillRect/>
          </a:stretch>
        </p:blipFill>
        <p:spPr>
          <a:xfrm>
            <a:off x="9840495" y="553257"/>
            <a:ext cx="1872725" cy="5891086"/>
          </a:xfrm>
          <a:prstGeom prst="rect">
            <a:avLst/>
          </a:prstGeom>
          <a:ln>
            <a:noFill/>
          </a:ln>
          <a:effectLst>
            <a:softEdge rad="112500"/>
          </a:effectLst>
        </p:spPr>
      </p:pic>
    </p:spTree>
    <p:extLst>
      <p:ext uri="{BB962C8B-B14F-4D97-AF65-F5344CB8AC3E}">
        <p14:creationId xmlns:p14="http://schemas.microsoft.com/office/powerpoint/2010/main" val="1575196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3600" b="1" dirty="0">
                <a:solidFill>
                  <a:srgbClr val="0070C0"/>
                </a:solidFill>
                <a:latin typeface="微軟正黑體" panose="020B0604030504040204" pitchFamily="34" charset="-120"/>
                <a:ea typeface="微軟正黑體" panose="020B0604030504040204" pitchFamily="34" charset="-120"/>
              </a:rPr>
              <a:t>Tip(3): Beware of Phishing Attacks</a:t>
            </a:r>
            <a:endParaRPr lang="zh-HK" altLang="en-US" sz="3600" b="1" dirty="0">
              <a:solidFill>
                <a:srgbClr val="0070C0"/>
              </a:solidFill>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a:xfrm>
            <a:off x="849085" y="2014194"/>
            <a:ext cx="10493829" cy="4088674"/>
          </a:xfrm>
        </p:spPr>
        <p:txBody>
          <a:bodyPr>
            <a:normAutofit fontScale="85000" lnSpcReduction="20000"/>
          </a:bodyPr>
          <a:lstStyle/>
          <a:p>
            <a:r>
              <a:rPr lang="en-US" altLang="zh-TW" sz="2800" dirty="0">
                <a:latin typeface="微軟正黑體" panose="020B0604030504040204" pitchFamily="34" charset="-120"/>
                <a:ea typeface="微軟正黑體" panose="020B0604030504040204" pitchFamily="34" charset="-120"/>
              </a:rPr>
              <a:t>Phishing is the attempt mainly to obtain sensitive information from Internet users by disguising as known individuals or trustworthy institutions such as banks, schools or working partners. In some cases, phishing attacks may infect and compromise computer devices with malware.</a:t>
            </a:r>
          </a:p>
          <a:p>
            <a:endParaRPr lang="en-US" altLang="zh-TW" sz="2800" dirty="0">
              <a:latin typeface="微軟正黑體" panose="020B0604030504040204" pitchFamily="34" charset="-120"/>
              <a:ea typeface="微軟正黑體" panose="020B0604030504040204" pitchFamily="34" charset="-120"/>
            </a:endParaRPr>
          </a:p>
          <a:p>
            <a:r>
              <a:rPr lang="en-US" altLang="zh-TW" sz="2800" dirty="0">
                <a:latin typeface="微軟正黑體" panose="020B0604030504040204" pitchFamily="34" charset="-120"/>
                <a:ea typeface="微軟正黑體" panose="020B0604030504040204" pitchFamily="34" charset="-120"/>
              </a:rPr>
              <a:t>Phishing attacks are typically delivered by emails, instant messaging, forged websites or social media. Phishers may attack any time and they often carry out massive phishing campaigns during holidays or in the events of natural disasters, epidemics and major political elections, etc. Internet users should stay vigilant at all times.</a:t>
            </a:r>
            <a:endParaRPr lang="zh-HK"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8821338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66800" y="2103120"/>
            <a:ext cx="5566229" cy="3849624"/>
          </a:xfrm>
        </p:spPr>
        <p:txBody>
          <a:bodyPr/>
          <a:lstStyle/>
          <a:p>
            <a:pPr marL="0" indent="0">
              <a:buNone/>
            </a:pPr>
            <a:endParaRPr lang="en-US" altLang="zh-TW" b="1" dirty="0"/>
          </a:p>
          <a:p>
            <a:endParaRPr lang="en-US" altLang="zh-TW" b="1" dirty="0"/>
          </a:p>
          <a:p>
            <a:endParaRPr lang="zh-HK" altLang="en-US" dirty="0"/>
          </a:p>
        </p:txBody>
      </p:sp>
      <p:graphicFrame>
        <p:nvGraphicFramePr>
          <p:cNvPr id="4" name="表格 3"/>
          <p:cNvGraphicFramePr>
            <a:graphicFrameLocks noGrp="1"/>
          </p:cNvGraphicFramePr>
          <p:nvPr>
            <p:extLst>
              <p:ext uri="{D42A27DB-BD31-4B8C-83A1-F6EECF244321}">
                <p14:modId xmlns:p14="http://schemas.microsoft.com/office/powerpoint/2010/main" val="2656662381"/>
              </p:ext>
            </p:extLst>
          </p:nvPr>
        </p:nvGraphicFramePr>
        <p:xfrm>
          <a:off x="783771" y="441540"/>
          <a:ext cx="10798629" cy="5855650"/>
        </p:xfrm>
        <a:graphic>
          <a:graphicData uri="http://schemas.openxmlformats.org/drawingml/2006/table">
            <a:tbl>
              <a:tblPr firstRow="1" bandRow="1">
                <a:tableStyleId>{5C22544A-7EE6-4342-B048-85BDC9FD1C3A}</a:tableStyleId>
              </a:tblPr>
              <a:tblGrid>
                <a:gridCol w="3599543">
                  <a:extLst>
                    <a:ext uri="{9D8B030D-6E8A-4147-A177-3AD203B41FA5}">
                      <a16:colId xmlns:a16="http://schemas.microsoft.com/office/drawing/2014/main" val="1135052938"/>
                    </a:ext>
                  </a:extLst>
                </a:gridCol>
                <a:gridCol w="3599543">
                  <a:extLst>
                    <a:ext uri="{9D8B030D-6E8A-4147-A177-3AD203B41FA5}">
                      <a16:colId xmlns:a16="http://schemas.microsoft.com/office/drawing/2014/main" val="118631087"/>
                    </a:ext>
                  </a:extLst>
                </a:gridCol>
                <a:gridCol w="3599543">
                  <a:extLst>
                    <a:ext uri="{9D8B030D-6E8A-4147-A177-3AD203B41FA5}">
                      <a16:colId xmlns:a16="http://schemas.microsoft.com/office/drawing/2014/main" val="2888929678"/>
                    </a:ext>
                  </a:extLst>
                </a:gridCol>
              </a:tblGrid>
              <a:tr h="323082">
                <a:tc>
                  <a:txBody>
                    <a:bodyPr/>
                    <a:lstStyle/>
                    <a:p>
                      <a:pPr algn="ctr"/>
                      <a:r>
                        <a:rPr lang="en-US" altLang="zh-TW" sz="1400" dirty="0">
                          <a:latin typeface="微軟正黑體" panose="020B0604030504040204" pitchFamily="34" charset="-120"/>
                          <a:ea typeface="微軟正黑體" panose="020B0604030504040204" pitchFamily="34" charset="-120"/>
                        </a:rPr>
                        <a:t>When using email service</a:t>
                      </a:r>
                      <a:endParaRPr lang="zh-HK" altLang="en-US" sz="1400" dirty="0">
                        <a:latin typeface="微軟正黑體" panose="020B0604030504040204" pitchFamily="34" charset="-120"/>
                        <a:ea typeface="微軟正黑體" panose="020B0604030504040204" pitchFamily="34" charset="-120"/>
                      </a:endParaRPr>
                    </a:p>
                  </a:txBody>
                  <a:tcPr/>
                </a:tc>
                <a:tc>
                  <a:txBody>
                    <a:bodyPr/>
                    <a:lstStyle/>
                    <a:p>
                      <a:pPr algn="ctr"/>
                      <a:r>
                        <a:rPr lang="en-US" altLang="zh-HK" sz="1400" dirty="0">
                          <a:latin typeface="微軟正黑體" panose="020B0604030504040204" pitchFamily="34" charset="-120"/>
                          <a:ea typeface="微軟正黑體" panose="020B0604030504040204" pitchFamily="34" charset="-120"/>
                        </a:rPr>
                        <a:t>When browsing the </a:t>
                      </a:r>
                      <a:r>
                        <a:rPr lang="en-US" altLang="zh-HK" sz="1400" dirty="0" smtClean="0">
                          <a:latin typeface="微軟正黑體" panose="020B0604030504040204" pitchFamily="34" charset="-120"/>
                          <a:ea typeface="微軟正黑體" panose="020B0604030504040204" pitchFamily="34" charset="-120"/>
                        </a:rPr>
                        <a:t>Internet</a:t>
                      </a:r>
                      <a:endParaRPr lang="en-US" altLang="zh-HK" sz="1400" dirty="0">
                        <a:latin typeface="微軟正黑體" panose="020B0604030504040204" pitchFamily="34" charset="-120"/>
                        <a:ea typeface="微軟正黑體" panose="020B0604030504040204" pitchFamily="34" charset="-120"/>
                      </a:endParaRPr>
                    </a:p>
                    <a:p>
                      <a:pPr algn="ctr"/>
                      <a:endParaRPr lang="zh-HK" altLang="en-US" sz="1400" dirty="0">
                        <a:latin typeface="微軟正黑體" panose="020B0604030504040204" pitchFamily="34" charset="-120"/>
                        <a:ea typeface="微軟正黑體" panose="020B0604030504040204" pitchFamily="34" charset="-120"/>
                      </a:endParaRPr>
                    </a:p>
                  </a:txBody>
                  <a:tcPr/>
                </a:tc>
                <a:tc>
                  <a:txBody>
                    <a:bodyPr/>
                    <a:lstStyle/>
                    <a:p>
                      <a:pPr algn="ctr"/>
                      <a:r>
                        <a:rPr lang="en-US" altLang="zh-HK" sz="1400" dirty="0">
                          <a:latin typeface="微軟正黑體" panose="020B0604030504040204" pitchFamily="34" charset="-120"/>
                          <a:ea typeface="微軟正黑體" panose="020B0604030504040204" pitchFamily="34" charset="-120"/>
                        </a:rPr>
                        <a:t>When using social media platforms</a:t>
                      </a:r>
                      <a:endParaRPr lang="zh-HK" altLang="en-US" sz="1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777653686"/>
                  </a:ext>
                </a:extLst>
              </a:tr>
              <a:tr h="5337490">
                <a:tc>
                  <a:txBody>
                    <a:bodyPr/>
                    <a:lstStyle/>
                    <a:p>
                      <a:pPr marL="285750" indent="-285750">
                        <a:buFont typeface="Wingdings" panose="05000000000000000000" pitchFamily="2" charset="2"/>
                        <a:buChar char="u"/>
                      </a:pPr>
                      <a:r>
                        <a:rPr lang="en-US" altLang="zh-TW" sz="1400" b="1" dirty="0">
                          <a:latin typeface="微軟正黑體" panose="020B0604030504040204" pitchFamily="34" charset="-120"/>
                          <a:ea typeface="微軟正黑體" panose="020B0604030504040204" pitchFamily="34" charset="-120"/>
                        </a:rPr>
                        <a:t>Always stay vigilant to suspicious emails.</a:t>
                      </a:r>
                    </a:p>
                    <a:p>
                      <a:pPr marL="285750" indent="-285750">
                        <a:buFont typeface="Wingdings" panose="05000000000000000000" pitchFamily="2" charset="2"/>
                        <a:buChar char="u"/>
                      </a:pPr>
                      <a:r>
                        <a:rPr lang="en-US" altLang="zh-TW" sz="1400" b="1" dirty="0">
                          <a:latin typeface="微軟正黑體" panose="020B0604030504040204" pitchFamily="34" charset="-120"/>
                          <a:ea typeface="微軟正黑體" panose="020B0604030504040204" pitchFamily="34" charset="-120"/>
                        </a:rPr>
                        <a:t>Do not open any suspicious emails.</a:t>
                      </a:r>
                    </a:p>
                    <a:p>
                      <a:pPr marL="285750" indent="-285750">
                        <a:buFont typeface="Wingdings" panose="05000000000000000000" pitchFamily="2" charset="2"/>
                        <a:buChar char="u"/>
                      </a:pPr>
                      <a:r>
                        <a:rPr lang="en-US" altLang="zh-TW" sz="1400" b="1" dirty="0">
                          <a:latin typeface="微軟正黑體" panose="020B0604030504040204" pitchFamily="34" charset="-120"/>
                          <a:ea typeface="微軟正黑體" panose="020B0604030504040204" pitchFamily="34" charset="-120"/>
                        </a:rPr>
                        <a:t>Always check email attachments’ extension – Open email attachments with extreme care. Never open an attachment with “</a:t>
                      </a:r>
                      <a:r>
                        <a:rPr lang="en-US" altLang="zh-TW" sz="1400" b="1" dirty="0" err="1">
                          <a:latin typeface="微軟正黑體" panose="020B0604030504040204" pitchFamily="34" charset="-120"/>
                          <a:ea typeface="微軟正黑體" panose="020B0604030504040204" pitchFamily="34" charset="-120"/>
                        </a:rPr>
                        <a:t>pif</a:t>
                      </a:r>
                      <a:r>
                        <a:rPr lang="en-US" altLang="zh-TW" sz="1400" b="1" dirty="0">
                          <a:latin typeface="微軟正黑體" panose="020B0604030504040204" pitchFamily="34" charset="-120"/>
                          <a:ea typeface="微軟正黑體" panose="020B0604030504040204" pitchFamily="34" charset="-120"/>
                        </a:rPr>
                        <a:t>”, “exe”, “bat”, “</a:t>
                      </a:r>
                      <a:r>
                        <a:rPr lang="en-US" altLang="zh-TW" sz="1400" b="1" dirty="0" err="1">
                          <a:latin typeface="微軟正黑體" panose="020B0604030504040204" pitchFamily="34" charset="-120"/>
                          <a:ea typeface="微軟正黑體" panose="020B0604030504040204" pitchFamily="34" charset="-120"/>
                        </a:rPr>
                        <a:t>cmd</a:t>
                      </a:r>
                      <a:r>
                        <a:rPr lang="en-US" altLang="zh-TW" sz="1400" b="1" dirty="0">
                          <a:latin typeface="微軟正黑體" panose="020B0604030504040204" pitchFamily="34" charset="-120"/>
                          <a:ea typeface="微軟正黑體" panose="020B0604030504040204" pitchFamily="34" charset="-120"/>
                        </a:rPr>
                        <a:t>”, “</a:t>
                      </a:r>
                      <a:r>
                        <a:rPr lang="en-US" altLang="zh-TW" sz="1400" b="1" dirty="0" err="1">
                          <a:latin typeface="微軟正黑體" panose="020B0604030504040204" pitchFamily="34" charset="-120"/>
                          <a:ea typeface="微軟正黑體" panose="020B0604030504040204" pitchFamily="34" charset="-120"/>
                        </a:rPr>
                        <a:t>vbs</a:t>
                      </a:r>
                      <a:r>
                        <a:rPr lang="en-US" altLang="zh-TW" sz="1400" b="1" dirty="0">
                          <a:latin typeface="微軟正黑體" panose="020B0604030504040204" pitchFamily="34" charset="-120"/>
                          <a:ea typeface="微軟正黑體" panose="020B0604030504040204" pitchFamily="34" charset="-120"/>
                        </a:rPr>
                        <a:t>” extension.</a:t>
                      </a:r>
                    </a:p>
                    <a:p>
                      <a:pPr marL="285750" indent="-285750">
                        <a:buFont typeface="Wingdings" panose="05000000000000000000" pitchFamily="2" charset="2"/>
                        <a:buChar char="u"/>
                      </a:pPr>
                      <a:r>
                        <a:rPr lang="en-US" altLang="zh-TW" sz="1400" b="1" dirty="0">
                          <a:latin typeface="微軟正黑體" panose="020B0604030504040204" pitchFamily="34" charset="-120"/>
                          <a:ea typeface="微軟正黑體" panose="020B0604030504040204" pitchFamily="34" charset="-120"/>
                        </a:rPr>
                        <a:t>Always stay vigilant when giving out sensitive personal or account information – Banks and financial institutions seldom ask for your personal or account information through emails. Check with the relevant </a:t>
                      </a:r>
                      <a:r>
                        <a:rPr lang="en-US" altLang="zh-TW" sz="1400" b="1" dirty="0" err="1">
                          <a:latin typeface="微軟正黑體" panose="020B0604030504040204" pitchFamily="34" charset="-120"/>
                          <a:ea typeface="微軟正黑體" panose="020B0604030504040204" pitchFamily="34" charset="-120"/>
                        </a:rPr>
                        <a:t>organisations</a:t>
                      </a:r>
                      <a:r>
                        <a:rPr lang="en-US" altLang="zh-TW" sz="1400" b="1" dirty="0">
                          <a:latin typeface="微軟正黑體" panose="020B0604030504040204" pitchFamily="34" charset="-120"/>
                          <a:ea typeface="微軟正黑體" panose="020B0604030504040204" pitchFamily="34" charset="-120"/>
                        </a:rPr>
                        <a:t> in case of doubt.</a:t>
                      </a:r>
                      <a:endParaRPr lang="zh-HK" altLang="en-US" sz="1400" dirty="0">
                        <a:latin typeface="微軟正黑體" panose="020B0604030504040204" pitchFamily="34" charset="-120"/>
                        <a:ea typeface="微軟正黑體" panose="020B0604030504040204" pitchFamily="34" charset="-120"/>
                      </a:endParaRPr>
                    </a:p>
                  </a:txBody>
                  <a:tcPr/>
                </a:tc>
                <a:tc>
                  <a:txBody>
                    <a:bodyPr/>
                    <a:lstStyle/>
                    <a:p>
                      <a:pPr marL="285750" indent="-285750">
                        <a:buFont typeface="Wingdings" panose="05000000000000000000" pitchFamily="2" charset="2"/>
                        <a:buChar char="u"/>
                      </a:pPr>
                      <a:r>
                        <a:rPr lang="en-US" altLang="zh-TW" sz="1400" b="1" dirty="0">
                          <a:latin typeface="微軟正黑體" panose="020B0604030504040204" pitchFamily="34" charset="-120"/>
                          <a:ea typeface="微軟正黑體" panose="020B0604030504040204" pitchFamily="34" charset="-120"/>
                        </a:rPr>
                        <a:t>Avoid following links - Never follow URL links from un-trusted sources, emails or social media. Do not rely on search engine results without verifying the validity of websites of banking or financial institutions.</a:t>
                      </a:r>
                    </a:p>
                    <a:p>
                      <a:pPr marL="285750" indent="-285750">
                        <a:buFont typeface="Wingdings" panose="05000000000000000000" pitchFamily="2" charset="2"/>
                        <a:buChar char="u"/>
                      </a:pPr>
                      <a:r>
                        <a:rPr lang="en-US" altLang="zh-TW" sz="1400" b="1" dirty="0">
                          <a:latin typeface="微軟正黑體" panose="020B0604030504040204" pitchFamily="34" charset="-120"/>
                          <a:ea typeface="微軟正黑體" panose="020B0604030504040204" pitchFamily="34" charset="-120"/>
                        </a:rPr>
                        <a:t>Type URLs manually or use bookmarks for frequently visited websites or financial institution websites.</a:t>
                      </a:r>
                    </a:p>
                    <a:p>
                      <a:pPr marL="285750" indent="-285750">
                        <a:buFont typeface="Wingdings" panose="05000000000000000000" pitchFamily="2" charset="2"/>
                        <a:buChar char="u"/>
                      </a:pPr>
                      <a:r>
                        <a:rPr lang="en-US" altLang="zh-TW" sz="1400" b="1" dirty="0">
                          <a:latin typeface="微軟正黑體" panose="020B0604030504040204" pitchFamily="34" charset="-120"/>
                          <a:ea typeface="微軟正黑體" panose="020B0604030504040204" pitchFamily="34" charset="-120"/>
                        </a:rPr>
                        <a:t>Do not visit suspicious websites.</a:t>
                      </a:r>
                    </a:p>
                    <a:p>
                      <a:pPr marL="285750" indent="-285750">
                        <a:buFont typeface="Wingdings" panose="05000000000000000000" pitchFamily="2" charset="2"/>
                        <a:buChar char="u"/>
                      </a:pPr>
                      <a:r>
                        <a:rPr lang="en-US" altLang="zh-TW" sz="1400" b="1" dirty="0">
                          <a:latin typeface="微軟正黑體" panose="020B0604030504040204" pitchFamily="34" charset="-120"/>
                          <a:ea typeface="微軟正黑體" panose="020B0604030504040204" pitchFamily="34" charset="-120"/>
                        </a:rPr>
                        <a:t>Avoid conducting online banking using public </a:t>
                      </a:r>
                      <a:r>
                        <a:rPr lang="en-US" altLang="zh-TW" sz="1400" b="1" dirty="0" err="1">
                          <a:latin typeface="微軟正黑體" panose="020B0604030504040204" pitchFamily="34" charset="-120"/>
                          <a:ea typeface="微軟正黑體" panose="020B0604030504040204" pitchFamily="34" charset="-120"/>
                        </a:rPr>
                        <a:t>WiFi</a:t>
                      </a:r>
                      <a:r>
                        <a:rPr lang="en-US" altLang="zh-TW" sz="1400" b="1" dirty="0">
                          <a:latin typeface="微軟正黑體" panose="020B0604030504040204" pitchFamily="34" charset="-120"/>
                          <a:ea typeface="微軟正黑體" panose="020B0604030504040204" pitchFamily="34" charset="-120"/>
                        </a:rPr>
                        <a:t> connections, public terminals or insecure terminals such as those in cafés or libraries.</a:t>
                      </a:r>
                      <a:endParaRPr lang="zh-HK" altLang="en-US" sz="1400" dirty="0">
                        <a:latin typeface="微軟正黑體" panose="020B0604030504040204" pitchFamily="34" charset="-120"/>
                        <a:ea typeface="微軟正黑體" panose="020B0604030504040204" pitchFamily="34" charset="-120"/>
                      </a:endParaRPr>
                    </a:p>
                  </a:txBody>
                  <a:tcPr/>
                </a:tc>
                <a:tc>
                  <a:txBody>
                    <a:bodyPr/>
                    <a:lstStyle/>
                    <a:p>
                      <a:pPr marL="285750" indent="-285750">
                        <a:buFont typeface="Wingdings" panose="05000000000000000000" pitchFamily="2" charset="2"/>
                        <a:buChar char="u"/>
                      </a:pPr>
                      <a:r>
                        <a:rPr lang="en-US" altLang="zh-TW" sz="1400" b="1" dirty="0">
                          <a:latin typeface="微軟正黑體" panose="020B0604030504040204" pitchFamily="34" charset="-120"/>
                          <a:ea typeface="微軟正黑體" panose="020B0604030504040204" pitchFamily="34" charset="-120"/>
                        </a:rPr>
                        <a:t>Do not accept friend-making requests from people you do not know - Once someone becomes your friend on the social media, he can access your information such as your profile, photos and social activities records. Such information may be used for illegal purposes such as spear phishing.</a:t>
                      </a:r>
                    </a:p>
                    <a:p>
                      <a:pPr marL="285750" indent="-285750">
                        <a:buFont typeface="Wingdings" panose="05000000000000000000" pitchFamily="2" charset="2"/>
                        <a:buChar char="u"/>
                      </a:pPr>
                      <a:r>
                        <a:rPr lang="en-US" altLang="zh-TW" sz="1400" b="1" dirty="0">
                          <a:latin typeface="微軟正黑體" panose="020B0604030504040204" pitchFamily="34" charset="-120"/>
                          <a:ea typeface="微軟正黑體" panose="020B0604030504040204" pitchFamily="34" charset="-120"/>
                        </a:rPr>
                        <a:t>Limit the amount of personal information available in your profile – Avoid including sensitive information such as your home address in your profile. Always remember the more information you include in your profile, the higher are the risks of leaking such information to strangers.</a:t>
                      </a:r>
                    </a:p>
                    <a:p>
                      <a:pPr marL="285750" indent="-285750">
                        <a:buFont typeface="Wingdings" panose="05000000000000000000" pitchFamily="2" charset="2"/>
                        <a:buChar char="u"/>
                      </a:pPr>
                      <a:r>
                        <a:rPr lang="en-US" altLang="zh-TW" sz="1400" b="1" dirty="0">
                          <a:latin typeface="微軟正黑體" panose="020B0604030504040204" pitchFamily="34" charset="-120"/>
                          <a:ea typeface="微軟正黑體" panose="020B0604030504040204" pitchFamily="34" charset="-120"/>
                        </a:rPr>
                        <a:t>Carefully configure your privacy settings – Decide very carefully what information you wish to make public or what to keep to your friends only.</a:t>
                      </a:r>
                      <a:endParaRPr lang="zh-HK" altLang="en-US" sz="1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4105632344"/>
                  </a:ext>
                </a:extLst>
              </a:tr>
            </a:tbl>
          </a:graphicData>
        </a:graphic>
      </p:graphicFrame>
      <p:sp>
        <p:nvSpPr>
          <p:cNvPr id="5" name="矩形 4"/>
          <p:cNvSpPr/>
          <p:nvPr/>
        </p:nvSpPr>
        <p:spPr>
          <a:xfrm>
            <a:off x="609600" y="5915395"/>
            <a:ext cx="10798628" cy="276999"/>
          </a:xfrm>
          <a:prstGeom prst="rect">
            <a:avLst/>
          </a:prstGeom>
        </p:spPr>
        <p:txBody>
          <a:bodyPr wrap="square">
            <a:spAutoFit/>
          </a:bodyPr>
          <a:lstStyle/>
          <a:p>
            <a:r>
              <a:rPr lang="en-US" altLang="zh-TW" sz="1200" dirty="0">
                <a:latin typeface="微軟正黑體" panose="020B0604030504040204" pitchFamily="34" charset="-120"/>
                <a:ea typeface="微軟正黑體" panose="020B0604030504040204" pitchFamily="34" charset="-120"/>
              </a:rPr>
              <a:t>Source: “Beware of Phishing Attacks”, Cyber Security Information Portal, </a:t>
            </a:r>
            <a:r>
              <a:rPr lang="en-US" altLang="zh-TW" sz="1200" dirty="0">
                <a:latin typeface="微軟正黑體" panose="020B0604030504040204" pitchFamily="34" charset="-120"/>
                <a:ea typeface="微軟正黑體" panose="020B0604030504040204" pitchFamily="34" charset="-120"/>
                <a:hlinkClick r:id="rId2"/>
              </a:rPr>
              <a:t>https://</a:t>
            </a:r>
            <a:r>
              <a:rPr lang="en-US" altLang="zh-TW" sz="1200" dirty="0" smtClean="0">
                <a:latin typeface="微軟正黑體" panose="020B0604030504040204" pitchFamily="34" charset="-120"/>
                <a:ea typeface="微軟正黑體" panose="020B0604030504040204" pitchFamily="34" charset="-120"/>
                <a:hlinkClick r:id="rId2"/>
              </a:rPr>
              <a:t>www.cybersecurity.hk/en/learning-scam.php</a:t>
            </a:r>
            <a:r>
              <a:rPr lang="en-US" altLang="zh-TW" sz="1200" dirty="0" smtClean="0">
                <a:latin typeface="微軟正黑體" panose="020B0604030504040204" pitchFamily="34" charset="-120"/>
                <a:ea typeface="微軟正黑體" panose="020B0604030504040204" pitchFamily="34" charset="-120"/>
              </a:rPr>
              <a:t> </a:t>
            </a:r>
            <a:endParaRPr lang="en-US" altLang="zh-TW" sz="12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47793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75808" y="1261490"/>
            <a:ext cx="2689906" cy="3682664"/>
          </a:xfrm>
        </p:spPr>
        <p:txBody>
          <a:bodyPr>
            <a:normAutofit/>
          </a:bodyPr>
          <a:lstStyle/>
          <a:p>
            <a:r>
              <a:rPr lang="en-US" altLang="zh-TW" sz="2800" dirty="0">
                <a:latin typeface="微軟正黑體" panose="020B0604030504040204" pitchFamily="34" charset="-120"/>
                <a:ea typeface="微軟正黑體" panose="020B0604030504040204" pitchFamily="34" charset="-120"/>
              </a:rPr>
              <a:t>When you receive suspicious email messages, you should ...</a:t>
            </a:r>
            <a:endParaRPr lang="zh-HK" altLang="en-US" sz="2800"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a:xfrm>
            <a:off x="660400" y="4615542"/>
            <a:ext cx="10109200" cy="3410857"/>
          </a:xfrm>
        </p:spPr>
        <p:txBody>
          <a:bodyPr/>
          <a:lstStyle/>
          <a:p>
            <a:pPr marL="0" indent="0">
              <a:buNone/>
            </a:pPr>
            <a:endParaRPr lang="en-US" altLang="zh-TW" b="1" dirty="0"/>
          </a:p>
          <a:p>
            <a:endParaRPr lang="en-US" altLang="zh-TW" b="1" dirty="0"/>
          </a:p>
        </p:txBody>
      </p:sp>
      <p:graphicFrame>
        <p:nvGraphicFramePr>
          <p:cNvPr id="5" name="表格 4"/>
          <p:cNvGraphicFramePr>
            <a:graphicFrameLocks noGrp="1"/>
          </p:cNvGraphicFramePr>
          <p:nvPr>
            <p:extLst>
              <p:ext uri="{D42A27DB-BD31-4B8C-83A1-F6EECF244321}">
                <p14:modId xmlns:p14="http://schemas.microsoft.com/office/powerpoint/2010/main" val="4125883575"/>
              </p:ext>
            </p:extLst>
          </p:nvPr>
        </p:nvGraphicFramePr>
        <p:xfrm>
          <a:off x="3540034" y="462654"/>
          <a:ext cx="8268789" cy="5758711"/>
        </p:xfrm>
        <a:graphic>
          <a:graphicData uri="http://schemas.openxmlformats.org/drawingml/2006/table">
            <a:tbl>
              <a:tblPr firstRow="1" bandRow="1">
                <a:tableStyleId>{5C22544A-7EE6-4342-B048-85BDC9FD1C3A}</a:tableStyleId>
              </a:tblPr>
              <a:tblGrid>
                <a:gridCol w="1011802">
                  <a:extLst>
                    <a:ext uri="{9D8B030D-6E8A-4147-A177-3AD203B41FA5}">
                      <a16:colId xmlns:a16="http://schemas.microsoft.com/office/drawing/2014/main" val="1154311991"/>
                    </a:ext>
                  </a:extLst>
                </a:gridCol>
                <a:gridCol w="7256987">
                  <a:extLst>
                    <a:ext uri="{9D8B030D-6E8A-4147-A177-3AD203B41FA5}">
                      <a16:colId xmlns:a16="http://schemas.microsoft.com/office/drawing/2014/main" val="2593286151"/>
                    </a:ext>
                  </a:extLst>
                </a:gridCol>
              </a:tblGrid>
              <a:tr h="355639">
                <a:tc gridSpan="2">
                  <a:txBody>
                    <a:bodyPr/>
                    <a:lstStyle/>
                    <a:p>
                      <a:endParaRPr lang="zh-HK" altLang="en-US" dirty="0"/>
                    </a:p>
                  </a:txBody>
                  <a:tcPr/>
                </a:tc>
                <a:tc hMerge="1">
                  <a:txBody>
                    <a:bodyPr/>
                    <a:lstStyle/>
                    <a:p>
                      <a:endParaRPr lang="zh-HK" altLang="en-US" dirty="0"/>
                    </a:p>
                  </a:txBody>
                  <a:tcPr/>
                </a:tc>
                <a:extLst>
                  <a:ext uri="{0D108BD9-81ED-4DB2-BD59-A6C34878D82A}">
                    <a16:rowId xmlns:a16="http://schemas.microsoft.com/office/drawing/2014/main" val="2252629701"/>
                  </a:ext>
                </a:extLst>
              </a:tr>
              <a:tr h="838964">
                <a:tc>
                  <a:txBody>
                    <a:bodyPr/>
                    <a:lstStyle/>
                    <a:p>
                      <a:endParaRPr lang="zh-HK"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600" b="1" dirty="0"/>
                        <a:t>Do not click on any links or download any attachments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600" b="0" dirty="0"/>
                        <a:t>The links might lead you to malicious websites while the attachments might contain malware.</a:t>
                      </a:r>
                    </a:p>
                  </a:txBody>
                  <a:tcPr/>
                </a:tc>
                <a:extLst>
                  <a:ext uri="{0D108BD9-81ED-4DB2-BD59-A6C34878D82A}">
                    <a16:rowId xmlns:a16="http://schemas.microsoft.com/office/drawing/2014/main" val="94215701"/>
                  </a:ext>
                </a:extLst>
              </a:tr>
              <a:tr h="838964">
                <a:tc>
                  <a:txBody>
                    <a:bodyPr/>
                    <a:lstStyle/>
                    <a:p>
                      <a:endParaRPr lang="zh-HK"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600" b="1" dirty="0"/>
                        <a:t>Do not reply to the email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600" b="0" dirty="0"/>
                        <a:t>Report to appropriate parties such as your </a:t>
                      </a:r>
                      <a:r>
                        <a:rPr lang="en-US" altLang="zh-TW" sz="1600" b="0" dirty="0" err="1"/>
                        <a:t>organisation’s</a:t>
                      </a:r>
                      <a:r>
                        <a:rPr lang="en-US" altLang="zh-TW" sz="1600" b="0" dirty="0"/>
                        <a:t> network administrator promptly for checking and cleansing.</a:t>
                      </a:r>
                      <a:endParaRPr lang="zh-HK" altLang="en-US" sz="1600" b="0" dirty="0"/>
                    </a:p>
                  </a:txBody>
                  <a:tcPr/>
                </a:tc>
                <a:extLst>
                  <a:ext uri="{0D108BD9-81ED-4DB2-BD59-A6C34878D82A}">
                    <a16:rowId xmlns:a16="http://schemas.microsoft.com/office/drawing/2014/main" val="310799159"/>
                  </a:ext>
                </a:extLst>
              </a:tr>
              <a:tr h="1090653">
                <a:tc>
                  <a:txBody>
                    <a:bodyPr/>
                    <a:lstStyle/>
                    <a:p>
                      <a:endParaRPr lang="zh-HK"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600" b="1" dirty="0"/>
                        <a:t>Check the true destination of links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600" b="0" dirty="0"/>
                        <a:t>Hover over the link to check the destination address and scan the link with a link scanner such as Norton </a:t>
                      </a:r>
                      <a:r>
                        <a:rPr lang="en-US" altLang="zh-TW" sz="1600" b="0" dirty="0" err="1"/>
                        <a:t>SafeWeb</a:t>
                      </a:r>
                      <a:r>
                        <a:rPr lang="en-US" altLang="zh-TW" sz="1600" b="0" dirty="0"/>
                        <a:t>, </a:t>
                      </a:r>
                      <a:r>
                        <a:rPr lang="en-US" altLang="zh-TW" sz="1600" b="0" dirty="0" err="1"/>
                        <a:t>URLVoid</a:t>
                      </a:r>
                      <a:r>
                        <a:rPr lang="en-US" altLang="zh-TW" sz="1600" b="0" dirty="0"/>
                        <a:t>, </a:t>
                      </a:r>
                      <a:r>
                        <a:rPr lang="en-US" altLang="zh-TW" sz="1600" b="0" dirty="0" err="1"/>
                        <a:t>VirusTotal</a:t>
                      </a:r>
                      <a:r>
                        <a:rPr lang="en-US" altLang="zh-TW" sz="1600" b="0" dirty="0"/>
                        <a:t>.</a:t>
                      </a:r>
                      <a:endParaRPr lang="zh-HK" altLang="en-US" sz="1600" b="0" dirty="0"/>
                    </a:p>
                  </a:txBody>
                  <a:tcPr/>
                </a:tc>
                <a:extLst>
                  <a:ext uri="{0D108BD9-81ED-4DB2-BD59-A6C34878D82A}">
                    <a16:rowId xmlns:a16="http://schemas.microsoft.com/office/drawing/2014/main" val="3523931469"/>
                  </a:ext>
                </a:extLst>
              </a:tr>
              <a:tr h="838964">
                <a:tc>
                  <a:txBody>
                    <a:bodyPr/>
                    <a:lstStyle/>
                    <a:p>
                      <a:endParaRPr lang="zh-HK"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600" b="1" dirty="0"/>
                        <a:t>Verify the sender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600" b="0" dirty="0"/>
                        <a:t>Verify the sender through channels other than those stated in the email, e.g. phone numbers found on your credit card or statement.</a:t>
                      </a:r>
                    </a:p>
                  </a:txBody>
                  <a:tcPr/>
                </a:tc>
                <a:extLst>
                  <a:ext uri="{0D108BD9-81ED-4DB2-BD59-A6C34878D82A}">
                    <a16:rowId xmlns:a16="http://schemas.microsoft.com/office/drawing/2014/main" val="524292343"/>
                  </a:ext>
                </a:extLst>
              </a:tr>
              <a:tr h="838964">
                <a:tc>
                  <a:txBody>
                    <a:bodyPr/>
                    <a:lstStyle/>
                    <a:p>
                      <a:endParaRPr lang="zh-HK"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600" b="1" dirty="0"/>
                        <a:t>Delete the suspicious messages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600" b="0" dirty="0"/>
                        <a:t>Delete the message if you are confident enough that it is spam.</a:t>
                      </a:r>
                    </a:p>
                  </a:txBody>
                  <a:tcPr/>
                </a:tc>
                <a:extLst>
                  <a:ext uri="{0D108BD9-81ED-4DB2-BD59-A6C34878D82A}">
                    <a16:rowId xmlns:a16="http://schemas.microsoft.com/office/drawing/2014/main" val="886144457"/>
                  </a:ext>
                </a:extLst>
              </a:tr>
              <a:tr h="946442">
                <a:tc>
                  <a:txBody>
                    <a:bodyPr/>
                    <a:lstStyle/>
                    <a:p>
                      <a:endParaRPr lang="zh-HK"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600" b="1" dirty="0"/>
                        <a:t>Report to appropriate parties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600" b="0" dirty="0"/>
                        <a:t>Report to appropriate parties, e.g. your bank. You should also consider reporting the attack to the Hong Kong Police Force if necessary.</a:t>
                      </a:r>
                      <a:endParaRPr lang="zh-HK" altLang="en-US" sz="1600" b="0" dirty="0"/>
                    </a:p>
                  </a:txBody>
                  <a:tcPr/>
                </a:tc>
                <a:extLst>
                  <a:ext uri="{0D108BD9-81ED-4DB2-BD59-A6C34878D82A}">
                    <a16:rowId xmlns:a16="http://schemas.microsoft.com/office/drawing/2014/main" val="2003913612"/>
                  </a:ext>
                </a:extLst>
              </a:tr>
            </a:tbl>
          </a:graphicData>
        </a:graphic>
      </p:graphicFrame>
      <p:pic>
        <p:nvPicPr>
          <p:cNvPr id="6" name="圖片 5"/>
          <p:cNvPicPr>
            <a:picLocks noChangeAspect="1"/>
          </p:cNvPicPr>
          <p:nvPr/>
        </p:nvPicPr>
        <p:blipFill>
          <a:blip r:embed="rId2"/>
          <a:stretch>
            <a:fillRect/>
          </a:stretch>
        </p:blipFill>
        <p:spPr>
          <a:xfrm>
            <a:off x="3831133" y="925978"/>
            <a:ext cx="470872" cy="413604"/>
          </a:xfrm>
          <a:prstGeom prst="rect">
            <a:avLst/>
          </a:prstGeom>
        </p:spPr>
      </p:pic>
      <p:pic>
        <p:nvPicPr>
          <p:cNvPr id="7" name="圖片 6"/>
          <p:cNvPicPr>
            <a:picLocks noChangeAspect="1"/>
          </p:cNvPicPr>
          <p:nvPr/>
        </p:nvPicPr>
        <p:blipFill>
          <a:blip r:embed="rId3"/>
          <a:stretch>
            <a:fillRect/>
          </a:stretch>
        </p:blipFill>
        <p:spPr>
          <a:xfrm>
            <a:off x="3757478" y="1832641"/>
            <a:ext cx="686993" cy="489665"/>
          </a:xfrm>
          <a:prstGeom prst="rect">
            <a:avLst/>
          </a:prstGeom>
        </p:spPr>
      </p:pic>
      <p:pic>
        <p:nvPicPr>
          <p:cNvPr id="8" name="圖片 7"/>
          <p:cNvPicPr>
            <a:picLocks noChangeAspect="1"/>
          </p:cNvPicPr>
          <p:nvPr/>
        </p:nvPicPr>
        <p:blipFill>
          <a:blip r:embed="rId4"/>
          <a:stretch>
            <a:fillRect/>
          </a:stretch>
        </p:blipFill>
        <p:spPr>
          <a:xfrm>
            <a:off x="3865256" y="2841523"/>
            <a:ext cx="577367" cy="445815"/>
          </a:xfrm>
          <a:prstGeom prst="rect">
            <a:avLst/>
          </a:prstGeom>
        </p:spPr>
      </p:pic>
      <p:pic>
        <p:nvPicPr>
          <p:cNvPr id="9" name="圖片 8"/>
          <p:cNvPicPr>
            <a:picLocks noChangeAspect="1"/>
          </p:cNvPicPr>
          <p:nvPr/>
        </p:nvPicPr>
        <p:blipFill>
          <a:blip r:embed="rId5"/>
          <a:stretch>
            <a:fillRect/>
          </a:stretch>
        </p:blipFill>
        <p:spPr>
          <a:xfrm>
            <a:off x="3781845" y="3764350"/>
            <a:ext cx="701610" cy="606600"/>
          </a:xfrm>
          <a:prstGeom prst="rect">
            <a:avLst/>
          </a:prstGeom>
        </p:spPr>
      </p:pic>
      <p:pic>
        <p:nvPicPr>
          <p:cNvPr id="10" name="圖片 9"/>
          <p:cNvPicPr>
            <a:picLocks noChangeAspect="1"/>
          </p:cNvPicPr>
          <p:nvPr/>
        </p:nvPicPr>
        <p:blipFill>
          <a:blip r:embed="rId6"/>
          <a:stretch>
            <a:fillRect/>
          </a:stretch>
        </p:blipFill>
        <p:spPr>
          <a:xfrm>
            <a:off x="3914896" y="4631552"/>
            <a:ext cx="423890" cy="504283"/>
          </a:xfrm>
          <a:prstGeom prst="rect">
            <a:avLst/>
          </a:prstGeom>
        </p:spPr>
      </p:pic>
      <p:pic>
        <p:nvPicPr>
          <p:cNvPr id="11" name="圖片 10"/>
          <p:cNvPicPr>
            <a:picLocks noChangeAspect="1"/>
          </p:cNvPicPr>
          <p:nvPr/>
        </p:nvPicPr>
        <p:blipFill>
          <a:blip r:embed="rId7"/>
          <a:stretch>
            <a:fillRect/>
          </a:stretch>
        </p:blipFill>
        <p:spPr>
          <a:xfrm>
            <a:off x="3867391" y="5492470"/>
            <a:ext cx="518899" cy="511591"/>
          </a:xfrm>
          <a:prstGeom prst="rect">
            <a:avLst/>
          </a:prstGeom>
        </p:spPr>
      </p:pic>
      <p:sp>
        <p:nvSpPr>
          <p:cNvPr id="12" name="矩形 11"/>
          <p:cNvSpPr/>
          <p:nvPr/>
        </p:nvSpPr>
        <p:spPr>
          <a:xfrm>
            <a:off x="352574" y="5259794"/>
            <a:ext cx="3806780" cy="1200329"/>
          </a:xfrm>
          <a:prstGeom prst="rect">
            <a:avLst/>
          </a:prstGeom>
        </p:spPr>
        <p:txBody>
          <a:bodyPr wrap="square">
            <a:spAutoFit/>
          </a:bodyPr>
          <a:lstStyle/>
          <a:p>
            <a:r>
              <a:rPr lang="en-US" altLang="zh-TW" sz="1200" dirty="0">
                <a:latin typeface="微軟正黑體" panose="020B0604030504040204" pitchFamily="34" charset="-120"/>
                <a:ea typeface="微軟正黑體" panose="020B0604030504040204" pitchFamily="34" charset="-120"/>
              </a:rPr>
              <a:t>Source: :Beware of Phishing Attacks”, Cyber Security Information Portal, </a:t>
            </a:r>
            <a:r>
              <a:rPr lang="en-US" altLang="zh-TW" sz="1200" dirty="0">
                <a:latin typeface="微軟正黑體" panose="020B0604030504040204" pitchFamily="34" charset="-120"/>
                <a:ea typeface="微軟正黑體" panose="020B0604030504040204" pitchFamily="34" charset="-120"/>
                <a:hlinkClick r:id="rId8"/>
              </a:rPr>
              <a:t>https://</a:t>
            </a:r>
            <a:r>
              <a:rPr lang="en-US" altLang="zh-TW" sz="1200" dirty="0" smtClean="0">
                <a:latin typeface="微軟正黑體" panose="020B0604030504040204" pitchFamily="34" charset="-120"/>
                <a:ea typeface="微軟正黑體" panose="020B0604030504040204" pitchFamily="34" charset="-120"/>
                <a:hlinkClick r:id="rId8"/>
              </a:rPr>
              <a:t>www.cybersecurity.hk/en/learning-scam.php</a:t>
            </a:r>
            <a:r>
              <a:rPr lang="en-US" altLang="zh-TW" sz="1200" dirty="0" smtClean="0">
                <a:latin typeface="微軟正黑體" panose="020B0604030504040204" pitchFamily="34" charset="-120"/>
                <a:ea typeface="微軟正黑體" panose="020B0604030504040204" pitchFamily="34" charset="-120"/>
              </a:rPr>
              <a:t> </a:t>
            </a:r>
            <a:endParaRPr lang="en-US" altLang="zh-TW" sz="1200" dirty="0">
              <a:latin typeface="微軟正黑體" panose="020B0604030504040204" pitchFamily="34" charset="-120"/>
              <a:ea typeface="微軟正黑體" panose="020B0604030504040204" pitchFamily="34" charset="-120"/>
            </a:endParaRPr>
          </a:p>
          <a:p>
            <a:endParaRPr lang="en-US" altLang="zh-TW" sz="1200" dirty="0">
              <a:latin typeface="微軟正黑體" panose="020B0604030504040204" pitchFamily="34" charset="-120"/>
              <a:ea typeface="微軟正黑體" panose="020B0604030504040204" pitchFamily="34" charset="-120"/>
            </a:endParaRPr>
          </a:p>
          <a:p>
            <a:endParaRPr lang="zh-TW" altLang="en-US" sz="12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33838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246D2-DC4A-4A1D-B0C1-74B4E4F144DE}"/>
              </a:ext>
            </a:extLst>
          </p:cNvPr>
          <p:cNvSpPr>
            <a:spLocks noGrp="1"/>
          </p:cNvSpPr>
          <p:nvPr>
            <p:ph type="title"/>
          </p:nvPr>
        </p:nvSpPr>
        <p:spPr>
          <a:xfrm>
            <a:off x="825260" y="651220"/>
            <a:ext cx="10058400" cy="1371600"/>
          </a:xfrm>
        </p:spPr>
        <p:txBody>
          <a:bodyPr/>
          <a:lstStyle/>
          <a:p>
            <a:r>
              <a:rPr lang="en-US" altLang="zh-TW" b="1" dirty="0">
                <a:solidFill>
                  <a:srgbClr val="00B0F0"/>
                </a:solidFill>
                <a:latin typeface="微軟正黑體" panose="020B0604030504040204" pitchFamily="34" charset="-120"/>
                <a:ea typeface="微軟正黑體" panose="020B0604030504040204" pitchFamily="34" charset="-120"/>
              </a:rPr>
              <a:t>Introduction</a:t>
            </a:r>
            <a:endParaRPr lang="zh-HK" altLang="en-US" b="1" dirty="0">
              <a:solidFill>
                <a:srgbClr val="00B0F0"/>
              </a:solidFill>
              <a:latin typeface="微軟正黑體" panose="020B0604030504040204" pitchFamily="34" charset="-120"/>
              <a:ea typeface="微軟正黑體" panose="020B0604030504040204" pitchFamily="34" charset="-120"/>
            </a:endParaRPr>
          </a:p>
        </p:txBody>
      </p:sp>
      <p:sp>
        <p:nvSpPr>
          <p:cNvPr id="3" name="Content Placeholder 2">
            <a:extLst>
              <a:ext uri="{FF2B5EF4-FFF2-40B4-BE49-F238E27FC236}">
                <a16:creationId xmlns:a16="http://schemas.microsoft.com/office/drawing/2014/main" id="{C1E24D91-8EFE-4B96-942E-2A8B15BD72DE}"/>
              </a:ext>
            </a:extLst>
          </p:cNvPr>
          <p:cNvSpPr>
            <a:spLocks noGrp="1"/>
          </p:cNvSpPr>
          <p:nvPr>
            <p:ph idx="1"/>
          </p:nvPr>
        </p:nvSpPr>
        <p:spPr>
          <a:xfrm>
            <a:off x="910390" y="1742172"/>
            <a:ext cx="9557084" cy="4369869"/>
          </a:xfrm>
        </p:spPr>
        <p:txBody>
          <a:bodyPr>
            <a:normAutofit fontScale="85000" lnSpcReduction="10000"/>
          </a:bodyPr>
          <a:lstStyle/>
          <a:p>
            <a:pPr marL="0" indent="0" algn="just">
              <a:buNone/>
            </a:pPr>
            <a:r>
              <a:rPr lang="en-US" altLang="zh-TW" sz="3200" dirty="0">
                <a:latin typeface="微軟正黑體" panose="020B0604030504040204" pitchFamily="34" charset="-120"/>
                <a:ea typeface="微軟正黑體" panose="020B0604030504040204" pitchFamily="34" charset="-120"/>
              </a:rPr>
              <a:t>In order to prevent the spread of the C</a:t>
            </a:r>
            <a:r>
              <a:rPr lang="en-US" altLang="zh-TW" sz="3200" dirty="0" smtClean="0">
                <a:latin typeface="微軟正黑體" panose="020B0604030504040204" pitchFamily="34" charset="-120"/>
                <a:ea typeface="微軟正黑體" panose="020B0604030504040204" pitchFamily="34" charset="-120"/>
              </a:rPr>
              <a:t>oronavirus Disease 2019 </a:t>
            </a:r>
            <a:r>
              <a:rPr lang="en-US" altLang="zh-TW" sz="3200" dirty="0">
                <a:latin typeface="微軟正黑體" panose="020B0604030504040204" pitchFamily="34" charset="-120"/>
                <a:ea typeface="微軟正黑體" panose="020B0604030504040204" pitchFamily="34" charset="-120"/>
              </a:rPr>
              <a:t>(COVID-19), the Government, enterprises, schools and different institutions encourage everyone to work and study at home, which has greatly increased the use of the Internet. Although </a:t>
            </a:r>
            <a:r>
              <a:rPr lang="en-US" altLang="zh-TW" sz="3200" dirty="0" smtClean="0">
                <a:latin typeface="微軟正黑體" panose="020B0604030504040204" pitchFamily="34" charset="-120"/>
                <a:ea typeface="微軟正黑體" panose="020B0604030504040204" pitchFamily="34" charset="-120"/>
              </a:rPr>
              <a:t>working and </a:t>
            </a:r>
            <a:r>
              <a:rPr lang="en-US" altLang="zh-TW" sz="3200" dirty="0">
                <a:latin typeface="微軟正黑體" panose="020B0604030504040204" pitchFamily="34" charset="-120"/>
                <a:ea typeface="微軟正黑體" panose="020B0604030504040204" pitchFamily="34" charset="-120"/>
              </a:rPr>
              <a:t>learning </a:t>
            </a:r>
            <a:r>
              <a:rPr lang="en-US" altLang="zh-TW" sz="3200" dirty="0" smtClean="0">
                <a:latin typeface="微軟正黑體" panose="020B0604030504040204" pitchFamily="34" charset="-120"/>
                <a:ea typeface="微軟正黑體" panose="020B0604030504040204" pitchFamily="34" charset="-120"/>
              </a:rPr>
              <a:t>from home is </a:t>
            </a:r>
            <a:r>
              <a:rPr lang="en-US" altLang="zh-TW" sz="3200" dirty="0">
                <a:latin typeface="微軟正黑體" panose="020B0604030504040204" pitchFamily="34" charset="-120"/>
                <a:ea typeface="微軟正黑體" panose="020B0604030504040204" pitchFamily="34" charset="-120"/>
              </a:rPr>
              <a:t>convenient, </a:t>
            </a:r>
            <a:r>
              <a:rPr lang="en-US" altLang="zh-TW" sz="3200" dirty="0" smtClean="0">
                <a:latin typeface="微軟正黑體" panose="020B0604030504040204" pitchFamily="34" charset="-120"/>
                <a:ea typeface="微軟正黑體" panose="020B0604030504040204" pitchFamily="34" charset="-120"/>
              </a:rPr>
              <a:t>special attention should be paid to </a:t>
            </a:r>
            <a:r>
              <a:rPr lang="en-US" altLang="zh-TW" sz="3200" dirty="0">
                <a:latin typeface="微軟正黑體" panose="020B0604030504040204" pitchFamily="34" charset="-120"/>
                <a:ea typeface="微軟正黑體" panose="020B0604030504040204" pitchFamily="34" charset="-120"/>
              </a:rPr>
              <a:t>network risks to avoid leakage of personal information and </a:t>
            </a:r>
            <a:r>
              <a:rPr lang="en-US" altLang="zh-TW" sz="3200" dirty="0" smtClean="0">
                <a:latin typeface="微軟正黑體" panose="020B0604030504040204" pitchFamily="34" charset="-120"/>
                <a:ea typeface="微軟正黑體" panose="020B0604030504040204" pitchFamily="34" charset="-120"/>
              </a:rPr>
              <a:t>cyber </a:t>
            </a:r>
            <a:r>
              <a:rPr lang="en-US" altLang="zh-TW" sz="3200" dirty="0">
                <a:latin typeface="微軟正黑體" panose="020B0604030504040204" pitchFamily="34" charset="-120"/>
                <a:ea typeface="微軟正黑體" panose="020B0604030504040204" pitchFamily="34" charset="-120"/>
              </a:rPr>
              <a:t>attacks. The purpose of this resource is to introduce </a:t>
            </a:r>
            <a:r>
              <a:rPr lang="en-US" altLang="zh-TW" sz="3200" dirty="0" smtClean="0">
                <a:latin typeface="微軟正黑體" panose="020B0604030504040204" pitchFamily="34" charset="-120"/>
                <a:ea typeface="微軟正黑體" panose="020B0604030504040204" pitchFamily="34" charset="-120"/>
              </a:rPr>
              <a:t>knowledge on cyber security so as to make online learning more secure.</a:t>
            </a:r>
            <a:endParaRPr lang="en-US" altLang="zh-TW" sz="32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009418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a:xfrm>
            <a:off x="1873996" y="2770432"/>
            <a:ext cx="6434529" cy="2437232"/>
          </a:xfrm>
        </p:spPr>
        <p:txBody>
          <a:bodyPr>
            <a:noAutofit/>
          </a:bodyPr>
          <a:lstStyle/>
          <a:p>
            <a:pPr algn="l"/>
            <a:r>
              <a:rPr lang="en-US" altLang="zh-TW" sz="2400" b="1" dirty="0">
                <a:solidFill>
                  <a:srgbClr val="00B0F0"/>
                </a:solidFill>
                <a:latin typeface="微軟正黑體" panose="020B0604030504040204" pitchFamily="34" charset="-120"/>
                <a:ea typeface="微軟正黑體" panose="020B0604030504040204" pitchFamily="34" charset="-120"/>
              </a:rPr>
              <a:t/>
            </a:r>
            <a:br>
              <a:rPr lang="en-US" altLang="zh-TW" sz="2400" b="1" dirty="0">
                <a:solidFill>
                  <a:srgbClr val="00B0F0"/>
                </a:solidFill>
                <a:latin typeface="微軟正黑體" panose="020B0604030504040204" pitchFamily="34" charset="-120"/>
                <a:ea typeface="微軟正黑體" panose="020B0604030504040204" pitchFamily="34" charset="-120"/>
              </a:rPr>
            </a:br>
            <a:r>
              <a:rPr lang="en-US" altLang="zh-TW" sz="2400" b="1" dirty="0" smtClean="0">
                <a:solidFill>
                  <a:srgbClr val="00B0F0"/>
                </a:solidFill>
                <a:latin typeface="微軟正黑體" panose="020B0604030504040204" pitchFamily="34" charset="-120"/>
                <a:ea typeface="微軟正黑體" panose="020B0604030504040204" pitchFamily="34" charset="-120"/>
              </a:rPr>
              <a:t>Suggested activity (3):</a:t>
            </a:r>
            <a:br>
              <a:rPr lang="en-US" altLang="zh-TW" sz="2400" b="1" dirty="0" smtClean="0">
                <a:solidFill>
                  <a:srgbClr val="00B0F0"/>
                </a:solidFill>
                <a:latin typeface="微軟正黑體" panose="020B0604030504040204" pitchFamily="34" charset="-120"/>
                <a:ea typeface="微軟正黑體" panose="020B0604030504040204" pitchFamily="34" charset="-120"/>
              </a:rPr>
            </a:br>
            <a:r>
              <a:rPr lang="en-US" altLang="zh-TW" sz="2400" b="1" dirty="0" smtClean="0">
                <a:solidFill>
                  <a:srgbClr val="00B0F0"/>
                </a:solidFill>
                <a:latin typeface="微軟正黑體" panose="020B0604030504040204" pitchFamily="34" charset="-120"/>
                <a:ea typeface="微軟正黑體" panose="020B0604030504040204" pitchFamily="34" charset="-120"/>
              </a:rPr>
              <a:t/>
            </a:r>
            <a:br>
              <a:rPr lang="en-US" altLang="zh-TW" sz="2400" b="1" dirty="0" smtClean="0">
                <a:solidFill>
                  <a:srgbClr val="00B0F0"/>
                </a:solidFill>
                <a:latin typeface="微軟正黑體" panose="020B0604030504040204" pitchFamily="34" charset="-120"/>
                <a:ea typeface="微軟正黑體" panose="020B0604030504040204" pitchFamily="34" charset="-120"/>
              </a:rPr>
            </a:br>
            <a:r>
              <a:rPr lang="en-US" altLang="zh-TW" sz="2400" b="1" dirty="0" smtClean="0">
                <a:solidFill>
                  <a:srgbClr val="00B0F0"/>
                </a:solidFill>
                <a:latin typeface="微軟正黑體" panose="020B0604030504040204" pitchFamily="34" charset="-120"/>
                <a:ea typeface="微軟正黑體" panose="020B0604030504040204" pitchFamily="34" charset="-120"/>
              </a:rPr>
              <a:t/>
            </a:r>
            <a:br>
              <a:rPr lang="en-US" altLang="zh-TW" sz="2400" b="1" dirty="0" smtClean="0">
                <a:solidFill>
                  <a:srgbClr val="00B0F0"/>
                </a:solidFill>
                <a:latin typeface="微軟正黑體" panose="020B0604030504040204" pitchFamily="34" charset="-120"/>
                <a:ea typeface="微軟正黑體" panose="020B0604030504040204" pitchFamily="34" charset="-120"/>
              </a:rPr>
            </a:br>
            <a:r>
              <a:rPr lang="en-US" altLang="zh-TW" sz="2400" b="1" dirty="0" smtClean="0">
                <a:solidFill>
                  <a:srgbClr val="00B0F0"/>
                </a:solidFill>
                <a:latin typeface="微軟正黑體" panose="020B0604030504040204" pitchFamily="34" charset="-120"/>
                <a:ea typeface="微軟正黑體" panose="020B0604030504040204" pitchFamily="34" charset="-120"/>
              </a:rPr>
              <a:t>find </a:t>
            </a:r>
            <a:r>
              <a:rPr lang="en-US" altLang="zh-TW" sz="2400" b="1" dirty="0">
                <a:solidFill>
                  <a:srgbClr val="00B0F0"/>
                </a:solidFill>
                <a:latin typeface="微軟正黑體" panose="020B0604030504040204" pitchFamily="34" charset="-120"/>
                <a:ea typeface="微軟正黑體" panose="020B0604030504040204" pitchFamily="34" charset="-120"/>
              </a:rPr>
              <a:t>relevant safety rules from online </a:t>
            </a:r>
            <a:r>
              <a:rPr lang="en-US" altLang="zh-TW" sz="2400" b="1" dirty="0" err="1">
                <a:solidFill>
                  <a:srgbClr val="00B0F0"/>
                </a:solidFill>
                <a:latin typeface="微軟正黑體" panose="020B0604030504040204" pitchFamily="34" charset="-120"/>
                <a:ea typeface="微軟正黑體" panose="020B0604030504040204" pitchFamily="34" charset="-120"/>
              </a:rPr>
              <a:t>softwares</a:t>
            </a:r>
            <a:r>
              <a:rPr lang="en-US" altLang="zh-TW" sz="2400" b="1" dirty="0">
                <a:solidFill>
                  <a:srgbClr val="00B0F0"/>
                </a:solidFill>
                <a:latin typeface="微軟正黑體" panose="020B0604030504040204" pitchFamily="34" charset="-120"/>
                <a:ea typeface="微軟正黑體" panose="020B0604030504040204" pitchFamily="34" charset="-120"/>
              </a:rPr>
              <a:t> / programs / platforms / conference tools commonly used for online learning and introduce these rules to other </a:t>
            </a:r>
            <a:r>
              <a:rPr lang="en-US" altLang="zh-TW" sz="2400" b="1" dirty="0" smtClean="0">
                <a:solidFill>
                  <a:srgbClr val="00B0F0"/>
                </a:solidFill>
                <a:latin typeface="微軟正黑體" panose="020B0604030504040204" pitchFamily="34" charset="-120"/>
                <a:ea typeface="微軟正黑體" panose="020B0604030504040204" pitchFamily="34" charset="-120"/>
              </a:rPr>
              <a:t>CLASSMATES</a:t>
            </a:r>
            <a:r>
              <a:rPr lang="en-US" altLang="zh-TW" sz="2400" b="1" dirty="0">
                <a:solidFill>
                  <a:srgbClr val="00B0F0"/>
                </a:solidFill>
                <a:latin typeface="微軟正黑體" panose="020B0604030504040204" pitchFamily="34" charset="-120"/>
                <a:ea typeface="微軟正黑體" panose="020B0604030504040204" pitchFamily="34" charset="-120"/>
              </a:rPr>
              <a:t/>
            </a:r>
            <a:br>
              <a:rPr lang="en-US" altLang="zh-TW" sz="2400" b="1" dirty="0">
                <a:solidFill>
                  <a:srgbClr val="00B0F0"/>
                </a:solidFill>
                <a:latin typeface="微軟正黑體" panose="020B0604030504040204" pitchFamily="34" charset="-120"/>
                <a:ea typeface="微軟正黑體" panose="020B0604030504040204" pitchFamily="34" charset="-120"/>
              </a:rPr>
            </a:br>
            <a:r>
              <a:rPr lang="en-US" altLang="zh-TW" sz="4800" b="1" dirty="0">
                <a:solidFill>
                  <a:srgbClr val="00B0F0"/>
                </a:solidFill>
                <a:latin typeface="微軟正黑體" panose="020B0604030504040204" pitchFamily="34" charset="-120"/>
                <a:ea typeface="微軟正黑體" panose="020B0604030504040204" pitchFamily="34" charset="-120"/>
              </a:rPr>
              <a:t/>
            </a:r>
            <a:br>
              <a:rPr lang="en-US" altLang="zh-TW" sz="4800" b="1" dirty="0">
                <a:solidFill>
                  <a:srgbClr val="00B0F0"/>
                </a:solidFill>
                <a:latin typeface="微軟正黑體" panose="020B0604030504040204" pitchFamily="34" charset="-120"/>
                <a:ea typeface="微軟正黑體" panose="020B0604030504040204" pitchFamily="34" charset="-120"/>
              </a:rPr>
            </a:br>
            <a:endParaRPr lang="zh-HK" altLang="en-US" sz="4800" b="1" dirty="0">
              <a:solidFill>
                <a:srgbClr val="00B0F0"/>
              </a:solidFill>
            </a:endParaRPr>
          </a:p>
        </p:txBody>
      </p:sp>
      <p:pic>
        <p:nvPicPr>
          <p:cNvPr id="3" name="Graphic 5" descr="Group success">
            <a:extLst>
              <a:ext uri="{FF2B5EF4-FFF2-40B4-BE49-F238E27FC236}">
                <a16:creationId xmlns:a16="http://schemas.microsoft.com/office/drawing/2014/main" id="{33A3DE54-069C-403F-934A-FF34BF25588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467551" y="2932531"/>
            <a:ext cx="2113034" cy="2113034"/>
          </a:xfrm>
          <a:prstGeom prst="rect">
            <a:avLst/>
          </a:prstGeom>
        </p:spPr>
      </p:pic>
    </p:spTree>
    <p:extLst>
      <p:ext uri="{BB962C8B-B14F-4D97-AF65-F5344CB8AC3E}">
        <p14:creationId xmlns:p14="http://schemas.microsoft.com/office/powerpoint/2010/main" val="2267724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23709" y="350689"/>
            <a:ext cx="10058400" cy="1371600"/>
          </a:xfrm>
        </p:spPr>
        <p:txBody>
          <a:bodyPr/>
          <a:lstStyle/>
          <a:p>
            <a:r>
              <a:rPr lang="en-US" altLang="zh-TW" b="1" dirty="0">
                <a:latin typeface="微軟正黑體" panose="020B0604030504040204" pitchFamily="34" charset="-120"/>
                <a:ea typeface="微軟正黑體" panose="020B0604030504040204" pitchFamily="34" charset="-120"/>
              </a:rPr>
              <a:t>Reference:</a:t>
            </a:r>
            <a:endParaRPr lang="zh-HK" altLang="en-US" dirty="0">
              <a:latin typeface="微軟正黑體" panose="020B0604030504040204" pitchFamily="34" charset="-120"/>
              <a:ea typeface="微軟正黑體" panose="020B0604030504040204" pitchFamily="34" charset="-120"/>
            </a:endParaRPr>
          </a:p>
        </p:txBody>
      </p:sp>
      <p:sp>
        <p:nvSpPr>
          <p:cNvPr id="12" name="矩形 11"/>
          <p:cNvSpPr/>
          <p:nvPr/>
        </p:nvSpPr>
        <p:spPr>
          <a:xfrm>
            <a:off x="523709" y="1364481"/>
            <a:ext cx="11164708" cy="5078313"/>
          </a:xfrm>
          <a:prstGeom prst="rect">
            <a:avLst/>
          </a:prstGeom>
        </p:spPr>
        <p:txBody>
          <a:bodyPr wrap="square">
            <a:spAutoFit/>
          </a:bodyPr>
          <a:lstStyle/>
          <a:p>
            <a:endParaRPr lang="en-US" altLang="zh-TW"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en-US" altLang="zh-TW" sz="2000" dirty="0">
                <a:latin typeface="微軟正黑體" panose="020B0604030504040204" pitchFamily="34" charset="-120"/>
                <a:ea typeface="微軟正黑體" panose="020B0604030504040204" pitchFamily="34" charset="-120"/>
              </a:rPr>
              <a:t>I</a:t>
            </a:r>
            <a:r>
              <a:rPr lang="en-US" altLang="zh-TW" sz="2000" dirty="0"/>
              <a:t>nformation Security in Schools”</a:t>
            </a:r>
          </a:p>
          <a:p>
            <a:r>
              <a:rPr lang="en-US" altLang="zh-TW" sz="2000" dirty="0">
                <a:latin typeface="微軟正黑體" panose="020B0604030504040204" pitchFamily="34" charset="-120"/>
                <a:ea typeface="微軟正黑體" panose="020B0604030504040204" pitchFamily="34" charset="-120"/>
                <a:hlinkClick r:id="rId2"/>
              </a:rPr>
              <a:t>https://www.edb.gov.hk/en/edu-system/primary-secondary/applicable-to-primary-secondary/it-in-edu/information-security.html</a:t>
            </a:r>
            <a:endParaRPr lang="en-US" altLang="zh-TW" sz="20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HK" sz="2000" dirty="0"/>
          </a:p>
          <a:p>
            <a:pPr marL="285750" indent="-285750">
              <a:buFont typeface="Arial" panose="020B0604020202020204" pitchFamily="34" charset="0"/>
              <a:buChar char="•"/>
            </a:pPr>
            <a:r>
              <a:rPr lang="en-US" altLang="zh-TW" sz="2000" dirty="0">
                <a:latin typeface="微軟正黑體" panose="020B0604030504040204" pitchFamily="34" charset="-120"/>
                <a:ea typeface="微軟正黑體" panose="020B0604030504040204" pitchFamily="34" charset="-120"/>
              </a:rPr>
              <a:t>“Reference Principles for Using E-learning Model to Support Students Studying at Home During Suspension”</a:t>
            </a:r>
          </a:p>
          <a:p>
            <a:r>
              <a:rPr lang="en-US" altLang="zh-TW" sz="2000" dirty="0">
                <a:latin typeface="微軟正黑體" panose="020B0604030504040204" pitchFamily="34" charset="-120"/>
                <a:ea typeface="微軟正黑體" panose="020B0604030504040204" pitchFamily="34" charset="-120"/>
              </a:rPr>
              <a:t> </a:t>
            </a:r>
            <a:r>
              <a:rPr lang="en-US" altLang="zh-HK" sz="2000" dirty="0">
                <a:hlinkClick r:id="rId3"/>
              </a:rPr>
              <a:t>https://www.edb.gov.hk/attachment/tc/edu-system/primary-secondary/applicable-to-primary-secondary/it-in-edu/Support/Principles-onE-Learning_C.pdf</a:t>
            </a:r>
            <a:endParaRPr lang="en-US" altLang="zh-HK" sz="2000" dirty="0"/>
          </a:p>
          <a:p>
            <a:pPr marL="285750" indent="-285750">
              <a:buFont typeface="Arial" panose="020B0604020202020204" pitchFamily="34" charset="0"/>
              <a:buChar char="•"/>
            </a:pPr>
            <a:endParaRPr lang="en-US" altLang="zh-HK" sz="2000" dirty="0"/>
          </a:p>
          <a:p>
            <a:pPr marL="342900" indent="-342900">
              <a:buFont typeface="Arial" panose="020B0604020202020204" pitchFamily="34" charset="0"/>
              <a:buChar char="•"/>
              <a:defRPr/>
            </a:pPr>
            <a:r>
              <a:rPr lang="en-US" altLang="zh-TW" sz="2000" dirty="0">
                <a:latin typeface="微軟正黑體" panose="020B0604030504040204" pitchFamily="34" charset="-120"/>
                <a:ea typeface="微軟正黑體" panose="020B0604030504040204" pitchFamily="34" charset="-120"/>
              </a:rPr>
              <a:t> “Using e-learning platforms in combination with flipped classroom strategy to support student learning at home” </a:t>
            </a:r>
          </a:p>
          <a:p>
            <a:r>
              <a:rPr lang="en-US" altLang="zh-HK" sz="2000" dirty="0">
                <a:hlinkClick r:id="rId4"/>
              </a:rPr>
              <a:t>https://www.edb.gov.hk/en/edu-system/primary-secondary/applicable-to-primary-secondary/it-in-edu/flipped.html</a:t>
            </a:r>
            <a:endParaRPr lang="en-US" altLang="zh-HK" sz="2000" dirty="0"/>
          </a:p>
          <a:p>
            <a:pPr marL="285750" indent="-285750">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23661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1364515994"/>
              </p:ext>
            </p:extLst>
          </p:nvPr>
        </p:nvGraphicFramePr>
        <p:xfrm>
          <a:off x="0" y="0"/>
          <a:ext cx="12192000" cy="7377862"/>
        </p:xfrm>
        <a:graphic>
          <a:graphicData uri="http://schemas.openxmlformats.org/drawingml/2006/table">
            <a:tbl>
              <a:tblPr firstRow="1" bandRow="1">
                <a:tableStyleId>{5C22544A-7EE6-4342-B048-85BDC9FD1C3A}</a:tableStyleId>
              </a:tblPr>
              <a:tblGrid>
                <a:gridCol w="1590261">
                  <a:extLst>
                    <a:ext uri="{9D8B030D-6E8A-4147-A177-3AD203B41FA5}">
                      <a16:colId xmlns:a16="http://schemas.microsoft.com/office/drawing/2014/main" val="3940021068"/>
                    </a:ext>
                  </a:extLst>
                </a:gridCol>
                <a:gridCol w="10601739">
                  <a:extLst>
                    <a:ext uri="{9D8B030D-6E8A-4147-A177-3AD203B41FA5}">
                      <a16:colId xmlns:a16="http://schemas.microsoft.com/office/drawing/2014/main" val="133839394"/>
                    </a:ext>
                  </a:extLst>
                </a:gridCol>
              </a:tblGrid>
              <a:tr h="320361">
                <a:tc gridSpan="2">
                  <a:txBody>
                    <a:bodyPr/>
                    <a:lstStyle/>
                    <a:p>
                      <a:endParaRPr lang="zh-HK" altLang="en-US" dirty="0">
                        <a:latin typeface="微軟正黑體" panose="020B0604030504040204" pitchFamily="34" charset="-120"/>
                        <a:ea typeface="微軟正黑體" panose="020B0604030504040204" pitchFamily="34" charset="-120"/>
                      </a:endParaRPr>
                    </a:p>
                  </a:txBody>
                  <a:tcPr/>
                </a:tc>
                <a:tc hMerge="1">
                  <a:txBody>
                    <a:bodyPr/>
                    <a:lstStyle/>
                    <a:p>
                      <a:endParaRPr lang="zh-HK" altLang="en-US" dirty="0"/>
                    </a:p>
                  </a:txBody>
                  <a:tcPr/>
                </a:tc>
                <a:extLst>
                  <a:ext uri="{0D108BD9-81ED-4DB2-BD59-A6C34878D82A}">
                    <a16:rowId xmlns:a16="http://schemas.microsoft.com/office/drawing/2014/main" val="1434589154"/>
                  </a:ext>
                </a:extLst>
              </a:tr>
              <a:tr h="786083">
                <a:tc>
                  <a:txBody>
                    <a:bodyPr/>
                    <a:lstStyle/>
                    <a:p>
                      <a:r>
                        <a:rPr lang="en-US" altLang="zh-HK" sz="2000" dirty="0">
                          <a:latin typeface="微軟正黑體" panose="020B0604030504040204" pitchFamily="34" charset="-120"/>
                          <a:ea typeface="微軟正黑體" panose="020B0604030504040204" pitchFamily="34" charset="-120"/>
                        </a:rPr>
                        <a:t>Teaching aims</a:t>
                      </a:r>
                      <a:endParaRPr lang="zh-HK" altLang="en-US" sz="2000" dirty="0">
                        <a:latin typeface="微軟正黑體" panose="020B0604030504040204" pitchFamily="34" charset="-120"/>
                        <a:ea typeface="微軟正黑體" panose="020B0604030504040204" pitchFamily="34" charset="-120"/>
                      </a:endParaRPr>
                    </a:p>
                  </a:txBody>
                  <a:tcPr anchor="ctr"/>
                </a:tc>
                <a:tc>
                  <a:txBody>
                    <a:bodyPr/>
                    <a:lstStyle/>
                    <a:p>
                      <a:pPr algn="l"/>
                      <a:r>
                        <a:rPr lang="en-US" altLang="zh-TW" sz="2000" dirty="0">
                          <a:latin typeface="微軟正黑體" panose="020B0604030504040204" pitchFamily="34" charset="-120"/>
                          <a:ea typeface="微軟正黑體" panose="020B0604030504040204" pitchFamily="34" charset="-120"/>
                        </a:rPr>
                        <a:t>To raise students' awareness of cyber security and reflect on their cyber </a:t>
                      </a:r>
                      <a:r>
                        <a:rPr lang="en-US" altLang="zh-TW" sz="2000" dirty="0" err="1" smtClean="0">
                          <a:latin typeface="微軟正黑體" panose="020B0604030504040204" pitchFamily="34" charset="-120"/>
                          <a:ea typeface="微軟正黑體" panose="020B0604030504040204" pitchFamily="34" charset="-120"/>
                        </a:rPr>
                        <a:t>behaviour</a:t>
                      </a:r>
                      <a:r>
                        <a:rPr lang="en-US" altLang="zh-TW" sz="2000" dirty="0" smtClean="0">
                          <a:latin typeface="微軟正黑體" panose="020B0604030504040204" pitchFamily="34" charset="-120"/>
                          <a:ea typeface="微軟正黑體" panose="020B0604030504040204" pitchFamily="34" charset="-120"/>
                        </a:rPr>
                        <a:t> </a:t>
                      </a:r>
                      <a:r>
                        <a:rPr lang="en-US" altLang="zh-TW" sz="2000" dirty="0">
                          <a:latin typeface="微軟正黑體" panose="020B0604030504040204" pitchFamily="34" charset="-120"/>
                          <a:ea typeface="微軟正黑體" panose="020B0604030504040204" pitchFamily="34" charset="-120"/>
                        </a:rPr>
                        <a:t>and related values, including:</a:t>
                      </a:r>
                    </a:p>
                    <a:p>
                      <a:pPr marL="285750" indent="-285750" algn="l">
                        <a:buFont typeface="Wingdings" panose="05000000000000000000" pitchFamily="2" charset="2"/>
                        <a:buChar char="l"/>
                      </a:pPr>
                      <a:r>
                        <a:rPr lang="en-US" altLang="zh-TW" sz="2000" dirty="0">
                          <a:latin typeface="微軟正黑體" panose="020B0604030504040204" pitchFamily="34" charset="-120"/>
                          <a:ea typeface="微軟正黑體" panose="020B0604030504040204" pitchFamily="34" charset="-120"/>
                        </a:rPr>
                        <a:t>Understanding the importance of </a:t>
                      </a:r>
                      <a:r>
                        <a:rPr lang="en-US" altLang="zh-TW" sz="2000" dirty="0" smtClean="0">
                          <a:latin typeface="微軟正黑體" panose="020B0604030504040204" pitchFamily="34" charset="-120"/>
                          <a:ea typeface="微軟正黑體" panose="020B0604030504040204" pitchFamily="34" charset="-120"/>
                        </a:rPr>
                        <a:t>cyber security</a:t>
                      </a:r>
                      <a:endParaRPr lang="en-US" altLang="zh-TW" sz="2000" dirty="0">
                        <a:latin typeface="微軟正黑體" panose="020B0604030504040204" pitchFamily="34" charset="-120"/>
                        <a:ea typeface="微軟正黑體" panose="020B0604030504040204" pitchFamily="34" charset="-120"/>
                      </a:endParaRPr>
                    </a:p>
                    <a:p>
                      <a:pPr marL="285750" indent="-285750" algn="l">
                        <a:buFont typeface="Wingdings" panose="05000000000000000000" pitchFamily="2" charset="2"/>
                        <a:buChar char="l"/>
                      </a:pPr>
                      <a:r>
                        <a:rPr lang="en-US" altLang="zh-TW" sz="2000" baseline="0" dirty="0">
                          <a:latin typeface="微軟正黑體" panose="020B0604030504040204" pitchFamily="34" charset="-120"/>
                          <a:ea typeface="微軟正黑體" panose="020B0604030504040204" pitchFamily="34" charset="-120"/>
                        </a:rPr>
                        <a:t>Proper use of various online tools and resources</a:t>
                      </a:r>
                      <a:endParaRPr lang="zh-HK" altLang="en-US" sz="2000" dirty="0">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val="986319439"/>
                  </a:ext>
                </a:extLst>
              </a:tr>
              <a:tr h="550258">
                <a:tc>
                  <a:txBody>
                    <a:bodyPr/>
                    <a:lstStyle/>
                    <a:p>
                      <a:r>
                        <a:rPr lang="en-US" altLang="zh-TW" sz="2000" dirty="0">
                          <a:latin typeface="微軟正黑體" panose="020B0604030504040204" pitchFamily="34" charset="-120"/>
                          <a:ea typeface="微軟正黑體" panose="020B0604030504040204" pitchFamily="34" charset="-120"/>
                        </a:rPr>
                        <a:t>Values / Attitude</a:t>
                      </a:r>
                      <a:endParaRPr lang="zh-HK" altLang="en-US" sz="2000" dirty="0">
                        <a:latin typeface="微軟正黑體" panose="020B0604030504040204" pitchFamily="34" charset="-120"/>
                        <a:ea typeface="微軟正黑體" panose="020B0604030504040204" pitchFamily="34" charset="-120"/>
                      </a:endParaRPr>
                    </a:p>
                  </a:txBody>
                  <a:tcPr anchor="ctr"/>
                </a:tc>
                <a:tc>
                  <a:txBody>
                    <a:bodyPr/>
                    <a:lstStyle/>
                    <a:p>
                      <a:pPr algn="l"/>
                      <a:r>
                        <a:rPr lang="en-US" altLang="zh-HK" sz="2000" dirty="0">
                          <a:latin typeface="微軟正黑體" panose="020B0604030504040204" pitchFamily="34" charset="-120"/>
                          <a:ea typeface="微軟正黑體" panose="020B0604030504040204" pitchFamily="34" charset="-120"/>
                        </a:rPr>
                        <a:t>Respect for others, sense of responsibility, unity, cooperation</a:t>
                      </a:r>
                      <a:endParaRPr lang="zh-HK" altLang="en-US" sz="2000" dirty="0">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val="3297141485"/>
                  </a:ext>
                </a:extLst>
              </a:tr>
              <a:tr h="1178930">
                <a:tc>
                  <a:txBody>
                    <a:bodyPr/>
                    <a:lstStyle/>
                    <a:p>
                      <a:r>
                        <a:rPr lang="en-US" altLang="zh-HK" sz="2000" dirty="0">
                          <a:latin typeface="微軟正黑體" panose="020B0604030504040204" pitchFamily="34" charset="-120"/>
                          <a:ea typeface="微軟正黑體" panose="020B0604030504040204" pitchFamily="34" charset="-120"/>
                        </a:rPr>
                        <a:t>Teaching Strategies</a:t>
                      </a:r>
                      <a:endParaRPr lang="zh-HK" altLang="en-US" sz="2000" dirty="0">
                        <a:latin typeface="微軟正黑體" panose="020B0604030504040204" pitchFamily="34" charset="-120"/>
                        <a:ea typeface="微軟正黑體" panose="020B0604030504040204" pitchFamily="34" charset="-120"/>
                      </a:endParaRPr>
                    </a:p>
                  </a:txBody>
                  <a:tcPr anchor="ctr"/>
                </a:tc>
                <a:tc>
                  <a:txBody>
                    <a:bodyPr/>
                    <a:lstStyle/>
                    <a:p>
                      <a:pPr marL="457200" indent="-457200" algn="l">
                        <a:buFont typeface="Wingdings" panose="05000000000000000000" pitchFamily="2" charset="2"/>
                        <a:buAutoNum type="circleNumWdWhitePlain"/>
                      </a:pPr>
                      <a:r>
                        <a:rPr lang="en-US" altLang="zh-TW" sz="2000" baseline="0" dirty="0">
                          <a:latin typeface="微軟正黑體" panose="020B0604030504040204" pitchFamily="34" charset="-120"/>
                          <a:ea typeface="微軟正黑體" panose="020B0604030504040204" pitchFamily="34" charset="-120"/>
                        </a:rPr>
                        <a:t>Choose videos / news / reports related to "cyber security" to </a:t>
                      </a:r>
                      <a:r>
                        <a:rPr lang="en-US" altLang="zh-TW" sz="2000" baseline="0" dirty="0" smtClean="0">
                          <a:latin typeface="微軟正黑體" panose="020B0604030504040204" pitchFamily="34" charset="-120"/>
                          <a:ea typeface="微軟正黑體" panose="020B0604030504040204" pitchFamily="34" charset="-120"/>
                        </a:rPr>
                        <a:t>motivate students to </a:t>
                      </a:r>
                      <a:r>
                        <a:rPr lang="en-US" altLang="zh-TW" sz="2000" baseline="0" dirty="0">
                          <a:latin typeface="微軟正黑體" panose="020B0604030504040204" pitchFamily="34" charset="-120"/>
                          <a:ea typeface="微軟正黑體" panose="020B0604030504040204" pitchFamily="34" charset="-120"/>
                        </a:rPr>
                        <a:t>learn</a:t>
                      </a:r>
                    </a:p>
                    <a:p>
                      <a:pPr marL="457200" indent="-457200" algn="l">
                        <a:buFont typeface="Wingdings" panose="05000000000000000000" pitchFamily="2" charset="2"/>
                        <a:buAutoNum type="circleNumWdWhitePlain"/>
                      </a:pPr>
                      <a:r>
                        <a:rPr lang="en-US" altLang="zh-TW" sz="2000" baseline="0" dirty="0">
                          <a:latin typeface="微軟正黑體" panose="020B0604030504040204" pitchFamily="34" charset="-120"/>
                          <a:ea typeface="微軟正黑體" panose="020B0604030504040204" pitchFamily="34" charset="-120"/>
                        </a:rPr>
                        <a:t>Guide students to conduct a </a:t>
                      </a:r>
                      <a:r>
                        <a:rPr lang="en-US" altLang="zh-TW" sz="2000" baseline="0" dirty="0" smtClean="0">
                          <a:latin typeface="微軟正黑體" panose="020B0604030504040204" pitchFamily="34" charset="-120"/>
                          <a:ea typeface="微軟正黑體" panose="020B0604030504040204" pitchFamily="34" charset="-120"/>
                        </a:rPr>
                        <a:t>survey on network </a:t>
                      </a:r>
                      <a:r>
                        <a:rPr lang="en-US" altLang="zh-TW" sz="2000" baseline="0" dirty="0" err="1" smtClean="0">
                          <a:latin typeface="微軟正黑體" panose="020B0604030504040204" pitchFamily="34" charset="-120"/>
                          <a:ea typeface="微軟正黑體" panose="020B0604030504040204" pitchFamily="34" charset="-120"/>
                        </a:rPr>
                        <a:t>behaviours</a:t>
                      </a:r>
                      <a:r>
                        <a:rPr lang="en-US" altLang="zh-TW" sz="2000" baseline="0" dirty="0" smtClean="0">
                          <a:latin typeface="微軟正黑體" panose="020B0604030504040204" pitchFamily="34" charset="-120"/>
                          <a:ea typeface="微軟正黑體" panose="020B0604030504040204" pitchFamily="34" charset="-120"/>
                        </a:rPr>
                        <a:t>, </a:t>
                      </a:r>
                      <a:r>
                        <a:rPr lang="en-US" altLang="zh-TW" sz="2000" baseline="0" dirty="0">
                          <a:latin typeface="微軟正黑體" panose="020B0604030504040204" pitchFamily="34" charset="-120"/>
                          <a:ea typeface="微軟正黑體" panose="020B0604030504040204" pitchFamily="34" charset="-120"/>
                        </a:rPr>
                        <a:t>and reflect on their own </a:t>
                      </a:r>
                      <a:r>
                        <a:rPr lang="en-US" altLang="zh-TW" sz="2000" baseline="0" dirty="0" smtClean="0">
                          <a:latin typeface="微軟正黑體" panose="020B0604030504040204" pitchFamily="34" charset="-120"/>
                          <a:ea typeface="微軟正黑體" panose="020B0604030504040204" pitchFamily="34" charset="-120"/>
                        </a:rPr>
                        <a:t>cyber security </a:t>
                      </a:r>
                      <a:r>
                        <a:rPr lang="en-US" altLang="zh-TW" sz="2000" baseline="0" dirty="0">
                          <a:latin typeface="微軟正黑體" panose="020B0604030504040204" pitchFamily="34" charset="-120"/>
                          <a:ea typeface="微軟正黑體" panose="020B0604030504040204" pitchFamily="34" charset="-120"/>
                        </a:rPr>
                        <a:t>awareness </a:t>
                      </a:r>
                      <a:r>
                        <a:rPr lang="en-US" altLang="zh-TW" sz="2000" baseline="0" dirty="0" smtClean="0">
                          <a:latin typeface="微軟正黑體" panose="020B0604030504040204" pitchFamily="34" charset="-120"/>
                          <a:ea typeface="微軟正黑體" panose="020B0604030504040204" pitchFamily="34" charset="-120"/>
                        </a:rPr>
                        <a:t>at personal level, </a:t>
                      </a:r>
                      <a:r>
                        <a:rPr lang="en-US" altLang="zh-TW" sz="2000" baseline="0" dirty="0">
                          <a:latin typeface="微軟正黑體" panose="020B0604030504040204" pitchFamily="34" charset="-120"/>
                          <a:ea typeface="微軟正黑體" panose="020B0604030504040204" pitchFamily="34" charset="-120"/>
                        </a:rPr>
                        <a:t>and provide tips to </a:t>
                      </a:r>
                      <a:r>
                        <a:rPr lang="en-US" altLang="zh-TW" sz="2000" baseline="0" dirty="0" smtClean="0">
                          <a:latin typeface="微軟正黑體" panose="020B0604030504040204" pitchFamily="34" charset="-120"/>
                          <a:ea typeface="微軟正黑體" panose="020B0604030504040204" pitchFamily="34" charset="-120"/>
                        </a:rPr>
                        <a:t>safeguard cyber security</a:t>
                      </a:r>
                      <a:endParaRPr lang="en-US" altLang="zh-TW" sz="2000" baseline="0" dirty="0">
                        <a:latin typeface="微軟正黑體" panose="020B0604030504040204" pitchFamily="34" charset="-120"/>
                        <a:ea typeface="微軟正黑體" panose="020B0604030504040204" pitchFamily="34" charset="-120"/>
                      </a:endParaRPr>
                    </a:p>
                    <a:p>
                      <a:pPr marL="457200" indent="-457200" algn="l">
                        <a:buFont typeface="Wingdings" panose="05000000000000000000" pitchFamily="2" charset="2"/>
                        <a:buAutoNum type="circleNumWdWhitePlain"/>
                      </a:pPr>
                      <a:r>
                        <a:rPr lang="en-US" altLang="zh-TW" sz="2000" baseline="0" dirty="0">
                          <a:latin typeface="微軟正黑體" panose="020B0604030504040204" pitchFamily="34" charset="-120"/>
                          <a:ea typeface="微軟正黑體" panose="020B0604030504040204" pitchFamily="34" charset="-120"/>
                        </a:rPr>
                        <a:t>Encourage students to </a:t>
                      </a:r>
                      <a:r>
                        <a:rPr lang="en-US" altLang="zh-TW" sz="2000" baseline="0" dirty="0" smtClean="0">
                          <a:latin typeface="微軟正黑體" panose="020B0604030504040204" pitchFamily="34" charset="-120"/>
                          <a:ea typeface="微軟正黑體" panose="020B0604030504040204" pitchFamily="34" charset="-120"/>
                        </a:rPr>
                        <a:t>find relevant safety rules from </a:t>
                      </a:r>
                      <a:r>
                        <a:rPr lang="en-US" altLang="zh-TW" sz="2000" baseline="0" dirty="0">
                          <a:latin typeface="微軟正黑體" panose="020B0604030504040204" pitchFamily="34" charset="-120"/>
                          <a:ea typeface="微軟正黑體" panose="020B0604030504040204" pitchFamily="34" charset="-120"/>
                        </a:rPr>
                        <a:t>online </a:t>
                      </a:r>
                      <a:r>
                        <a:rPr lang="en-US" altLang="zh-TW" sz="2000" baseline="0" dirty="0" err="1">
                          <a:latin typeface="微軟正黑體" panose="020B0604030504040204" pitchFamily="34" charset="-120"/>
                          <a:ea typeface="微軟正黑體" panose="020B0604030504040204" pitchFamily="34" charset="-120"/>
                        </a:rPr>
                        <a:t>softwares</a:t>
                      </a:r>
                      <a:r>
                        <a:rPr lang="en-US" altLang="zh-TW" sz="2000" baseline="0" dirty="0">
                          <a:latin typeface="微軟正黑體" panose="020B0604030504040204" pitchFamily="34" charset="-120"/>
                          <a:ea typeface="微軟正黑體" panose="020B0604030504040204" pitchFamily="34" charset="-120"/>
                        </a:rPr>
                        <a:t> / programs / platforms / </a:t>
                      </a:r>
                      <a:r>
                        <a:rPr lang="en-US" altLang="zh-TW" sz="2000" baseline="0" smtClean="0">
                          <a:latin typeface="微軟正黑體" panose="020B0604030504040204" pitchFamily="34" charset="-120"/>
                          <a:ea typeface="微軟正黑體" panose="020B0604030504040204" pitchFamily="34" charset="-120"/>
                        </a:rPr>
                        <a:t>web conferencing </a:t>
                      </a:r>
                      <a:r>
                        <a:rPr lang="en-US" altLang="zh-TW" sz="2000" baseline="0" dirty="0">
                          <a:latin typeface="微軟正黑體" panose="020B0604030504040204" pitchFamily="34" charset="-120"/>
                          <a:ea typeface="微軟正黑體" panose="020B0604030504040204" pitchFamily="34" charset="-120"/>
                        </a:rPr>
                        <a:t>tools commonly used </a:t>
                      </a:r>
                      <a:r>
                        <a:rPr lang="en-US" altLang="zh-TW" sz="2000" baseline="0" dirty="0" smtClean="0">
                          <a:latin typeface="微軟正黑體" panose="020B0604030504040204" pitchFamily="34" charset="-120"/>
                          <a:ea typeface="微軟正黑體" panose="020B0604030504040204" pitchFamily="34" charset="-120"/>
                        </a:rPr>
                        <a:t>for </a:t>
                      </a:r>
                      <a:r>
                        <a:rPr lang="en-US" altLang="zh-TW" sz="2000" baseline="0" dirty="0">
                          <a:latin typeface="微軟正黑體" panose="020B0604030504040204" pitchFamily="34" charset="-120"/>
                          <a:ea typeface="微軟正黑體" panose="020B0604030504040204" pitchFamily="34" charset="-120"/>
                        </a:rPr>
                        <a:t>online learning </a:t>
                      </a:r>
                      <a:r>
                        <a:rPr lang="en-US" altLang="zh-TW" sz="2000" baseline="0" dirty="0" smtClean="0">
                          <a:latin typeface="微軟正黑體" panose="020B0604030504040204" pitchFamily="34" charset="-120"/>
                          <a:ea typeface="微軟正黑體" panose="020B0604030504040204" pitchFamily="34" charset="-120"/>
                        </a:rPr>
                        <a:t>and </a:t>
                      </a:r>
                      <a:r>
                        <a:rPr lang="en-US" altLang="zh-TW" sz="2000" baseline="0" dirty="0">
                          <a:latin typeface="微軟正黑體" panose="020B0604030504040204" pitchFamily="34" charset="-120"/>
                          <a:ea typeface="微軟正黑體" panose="020B0604030504040204" pitchFamily="34" charset="-120"/>
                        </a:rPr>
                        <a:t>introduce </a:t>
                      </a:r>
                      <a:r>
                        <a:rPr lang="en-US" altLang="zh-TW" sz="2000" baseline="0" dirty="0" smtClean="0">
                          <a:latin typeface="微軟正黑體" panose="020B0604030504040204" pitchFamily="34" charset="-120"/>
                          <a:ea typeface="微軟正黑體" panose="020B0604030504040204" pitchFamily="34" charset="-120"/>
                        </a:rPr>
                        <a:t>these rules </a:t>
                      </a:r>
                      <a:r>
                        <a:rPr lang="en-US" altLang="zh-TW" sz="2000" baseline="0" dirty="0">
                          <a:latin typeface="微軟正黑體" panose="020B0604030504040204" pitchFamily="34" charset="-120"/>
                          <a:ea typeface="微軟正黑體" panose="020B0604030504040204" pitchFamily="34" charset="-120"/>
                        </a:rPr>
                        <a:t>to other students</a:t>
                      </a:r>
                    </a:p>
                  </a:txBody>
                  <a:tcPr anchor="ctr"/>
                </a:tc>
                <a:extLst>
                  <a:ext uri="{0D108BD9-81ED-4DB2-BD59-A6C34878D82A}">
                    <a16:rowId xmlns:a16="http://schemas.microsoft.com/office/drawing/2014/main" val="973235498"/>
                  </a:ext>
                </a:extLst>
              </a:tr>
              <a:tr h="2470582">
                <a:tc>
                  <a:txBody>
                    <a:bodyPr/>
                    <a:lstStyle/>
                    <a:p>
                      <a:r>
                        <a:rPr lang="en-US" altLang="zh-TW" sz="2000" dirty="0" smtClean="0">
                          <a:latin typeface="微軟正黑體" panose="020B0604030504040204" pitchFamily="34" charset="-120"/>
                          <a:ea typeface="微軟正黑體" panose="020B0604030504040204" pitchFamily="34" charset="-120"/>
                        </a:rPr>
                        <a:t>R</a:t>
                      </a:r>
                      <a:r>
                        <a:rPr lang="en-US" altLang="zh-HK" sz="2000" dirty="0" smtClean="0">
                          <a:latin typeface="微軟正黑體" panose="020B0604030504040204" pitchFamily="34" charset="-120"/>
                          <a:ea typeface="微軟正黑體" panose="020B0604030504040204" pitchFamily="34" charset="-120"/>
                        </a:rPr>
                        <a:t>eferences</a:t>
                      </a:r>
                      <a:endParaRPr lang="zh-HK" altLang="en-US" sz="2000" dirty="0">
                        <a:latin typeface="微軟正黑體" panose="020B0604030504040204" pitchFamily="34" charset="-120"/>
                        <a:ea typeface="微軟正黑體" panose="020B0604030504040204" pitchFamily="34" charset="-120"/>
                      </a:endParaRPr>
                    </a:p>
                  </a:txBody>
                  <a:tcPr anchor="ctr"/>
                </a:tc>
                <a:tc>
                  <a:txBody>
                    <a:bodyPr/>
                    <a:lstStyle/>
                    <a:p>
                      <a:pPr algn="l">
                        <a:buFont typeface="Wingdings" panose="05000000000000000000" pitchFamily="2" charset="2"/>
                        <a:buChar char="u"/>
                      </a:pPr>
                      <a:r>
                        <a:rPr lang="en-US" altLang="zh-TW" sz="1600" dirty="0">
                          <a:latin typeface="微軟正黑體" panose="020B0604030504040204" pitchFamily="34" charset="-120"/>
                          <a:ea typeface="微軟正黑體" panose="020B0604030504040204" pitchFamily="34" charset="-120"/>
                        </a:rPr>
                        <a:t>“Cyber Security Information Portal” </a:t>
                      </a:r>
                      <a:r>
                        <a:rPr lang="en-US" altLang="zh-TW" sz="1600" dirty="0">
                          <a:latin typeface="微軟正黑體" panose="020B0604030504040204" pitchFamily="34" charset="-120"/>
                          <a:ea typeface="微軟正黑體" panose="020B0604030504040204" pitchFamily="34" charset="-120"/>
                          <a:hlinkClick r:id="rId2"/>
                        </a:rPr>
                        <a:t>https://www.cybersecurity.hk/en/index.php</a:t>
                      </a:r>
                      <a:endParaRPr lang="en-US" altLang="zh-TW" sz="1600" dirty="0">
                        <a:latin typeface="微軟正黑體" panose="020B0604030504040204" pitchFamily="34" charset="-120"/>
                        <a:ea typeface="微軟正黑體" panose="020B0604030504040204" pitchFamily="34" charset="-120"/>
                      </a:endParaRPr>
                    </a:p>
                    <a:p>
                      <a:pPr algn="l">
                        <a:buFont typeface="Wingdings" panose="05000000000000000000" pitchFamily="2" charset="2"/>
                        <a:buChar char="u"/>
                      </a:pPr>
                      <a:r>
                        <a:rPr lang="en-US" altLang="zh-TW" sz="1600" dirty="0">
                          <a:latin typeface="微軟正黑體" panose="020B0604030504040204" pitchFamily="34" charset="-120"/>
                          <a:ea typeface="微軟正黑體" panose="020B0604030504040204" pitchFamily="34" charset="-120"/>
                        </a:rPr>
                        <a:t>Information Security</a:t>
                      </a:r>
                      <a:r>
                        <a:rPr lang="en-US" altLang="zh-TW" sz="1600" baseline="0" dirty="0">
                          <a:latin typeface="微軟正黑體" panose="020B0604030504040204" pitchFamily="34" charset="-120"/>
                          <a:ea typeface="微軟正黑體" panose="020B0604030504040204" pitchFamily="34" charset="-120"/>
                        </a:rPr>
                        <a:t> in School”</a:t>
                      </a:r>
                      <a:r>
                        <a:rPr lang="zh-TW" altLang="en-US" sz="1600" dirty="0">
                          <a:latin typeface="微軟正黑體" panose="020B0604030504040204" pitchFamily="34" charset="-120"/>
                          <a:ea typeface="微軟正黑體" panose="020B0604030504040204" pitchFamily="34" charset="-120"/>
                        </a:rPr>
                        <a:t> </a:t>
                      </a:r>
                      <a:r>
                        <a:rPr lang="en-US" altLang="zh-TW" sz="1600" dirty="0">
                          <a:latin typeface="微軟正黑體" panose="020B0604030504040204" pitchFamily="34" charset="-120"/>
                          <a:ea typeface="微軟正黑體" panose="020B0604030504040204" pitchFamily="34" charset="-120"/>
                          <a:hlinkClick r:id="rId3"/>
                        </a:rPr>
                        <a:t>https://www.edb.gov.hk/en/edu-system/primary-secondary/applicable-to-primary-secondary/it-in-edu/information-security.html</a:t>
                      </a:r>
                      <a:endParaRPr lang="en-US" altLang="zh-TW" sz="1600" dirty="0">
                        <a:latin typeface="微軟正黑體" panose="020B0604030504040204" pitchFamily="34" charset="-120"/>
                        <a:ea typeface="微軟正黑體" panose="020B0604030504040204" pitchFamily="34" charset="-120"/>
                      </a:endParaRPr>
                    </a:p>
                    <a:p>
                      <a:pPr algn="l">
                        <a:buFont typeface="Wingdings" panose="05000000000000000000" pitchFamily="2" charset="2"/>
                        <a:buChar char="u"/>
                      </a:pPr>
                      <a:r>
                        <a:rPr lang="en-US" altLang="zh-TW" sz="1600" kern="1200" baseline="0" dirty="0">
                          <a:solidFill>
                            <a:schemeClr val="dk1"/>
                          </a:solidFill>
                          <a:latin typeface="微軟正黑體" panose="020B0604030504040204" pitchFamily="34" charset="-120"/>
                          <a:ea typeface="微軟正黑體" panose="020B0604030504040204" pitchFamily="34" charset="-120"/>
                          <a:cs typeface="+mn-cs"/>
                        </a:rPr>
                        <a:t> </a:t>
                      </a:r>
                      <a:r>
                        <a:rPr lang="en-US" altLang="zh-TW" sz="1600" kern="1200" baseline="0" dirty="0" smtClean="0">
                          <a:solidFill>
                            <a:schemeClr val="dk1"/>
                          </a:solidFill>
                          <a:latin typeface="微軟正黑體" panose="020B0604030504040204" pitchFamily="34" charset="-120"/>
                          <a:ea typeface="微軟正黑體" panose="020B0604030504040204" pitchFamily="34" charset="-120"/>
                          <a:cs typeface="+mn-cs"/>
                        </a:rPr>
                        <a:t>“</a:t>
                      </a:r>
                      <a:r>
                        <a:rPr lang="en-US" altLang="zh-TW" sz="1600" kern="1200" dirty="0" smtClean="0">
                          <a:solidFill>
                            <a:schemeClr val="dk1"/>
                          </a:solidFill>
                          <a:latin typeface="微軟正黑體" panose="020B0604030504040204" pitchFamily="34" charset="-120"/>
                          <a:ea typeface="微軟正黑體" panose="020B0604030504040204" pitchFamily="34" charset="-120"/>
                          <a:cs typeface="+mn-cs"/>
                        </a:rPr>
                        <a:t>Using </a:t>
                      </a:r>
                      <a:r>
                        <a:rPr lang="en-US" altLang="zh-TW" sz="1600" kern="1200" dirty="0">
                          <a:solidFill>
                            <a:schemeClr val="dk1"/>
                          </a:solidFill>
                          <a:latin typeface="微軟正黑體" panose="020B0604030504040204" pitchFamily="34" charset="-120"/>
                          <a:ea typeface="微軟正黑體" panose="020B0604030504040204" pitchFamily="34" charset="-120"/>
                          <a:cs typeface="+mn-cs"/>
                        </a:rPr>
                        <a:t>e-learning platforms in combination with flipped classroom strategy to support student learning at </a:t>
                      </a:r>
                      <a:r>
                        <a:rPr lang="en-US" altLang="zh-TW" sz="1600" kern="1200" dirty="0" err="1" smtClean="0">
                          <a:solidFill>
                            <a:schemeClr val="dk1"/>
                          </a:solidFill>
                          <a:latin typeface="微軟正黑體" panose="020B0604030504040204" pitchFamily="34" charset="-120"/>
                          <a:ea typeface="微軟正黑體" panose="020B0604030504040204" pitchFamily="34" charset="-120"/>
                          <a:cs typeface="+mn-cs"/>
                        </a:rPr>
                        <a:t>home”from</a:t>
                      </a:r>
                      <a:r>
                        <a:rPr lang="en-US" altLang="zh-TW" sz="1600" kern="1200" dirty="0" smtClean="0">
                          <a:solidFill>
                            <a:schemeClr val="dk1"/>
                          </a:solidFill>
                          <a:latin typeface="微軟正黑體" panose="020B0604030504040204" pitchFamily="34" charset="-120"/>
                          <a:ea typeface="微軟正黑體" panose="020B0604030504040204" pitchFamily="34" charset="-120"/>
                          <a:cs typeface="+mn-cs"/>
                        </a:rPr>
                        <a:t> </a:t>
                      </a:r>
                      <a:r>
                        <a:rPr lang="en-US" altLang="zh-TW" sz="1600" kern="1200" dirty="0">
                          <a:solidFill>
                            <a:schemeClr val="dk1"/>
                          </a:solidFill>
                          <a:latin typeface="微軟正黑體" panose="020B0604030504040204" pitchFamily="34" charset="-120"/>
                          <a:ea typeface="微軟正黑體" panose="020B0604030504040204" pitchFamily="34" charset="-120"/>
                          <a:cs typeface="+mn-cs"/>
                        </a:rPr>
                        <a:t>EDB</a:t>
                      </a:r>
                    </a:p>
                    <a:p>
                      <a:pPr algn="l">
                        <a:buFont typeface="Wingdings" panose="05000000000000000000" pitchFamily="2" charset="2"/>
                        <a:buNone/>
                      </a:pPr>
                      <a:r>
                        <a:rPr lang="en-US" altLang="zh-TW" sz="1600" kern="1200" dirty="0">
                          <a:solidFill>
                            <a:schemeClr val="dk1"/>
                          </a:solidFill>
                          <a:latin typeface="微軟正黑體" panose="020B0604030504040204" pitchFamily="34" charset="-120"/>
                          <a:ea typeface="微軟正黑體" panose="020B0604030504040204" pitchFamily="34" charset="-120"/>
                          <a:cs typeface="+mn-cs"/>
                          <a:hlinkClick r:id="rId4"/>
                        </a:rPr>
                        <a:t>https://</a:t>
                      </a:r>
                      <a:r>
                        <a:rPr lang="en-US" altLang="zh-TW" sz="1600" kern="1200" dirty="0" smtClean="0">
                          <a:solidFill>
                            <a:schemeClr val="dk1"/>
                          </a:solidFill>
                          <a:latin typeface="微軟正黑體" panose="020B0604030504040204" pitchFamily="34" charset="-120"/>
                          <a:ea typeface="微軟正黑體" panose="020B0604030504040204" pitchFamily="34" charset="-120"/>
                          <a:cs typeface="+mn-cs"/>
                          <a:hlinkClick r:id="rId4"/>
                        </a:rPr>
                        <a:t>www.edb.gov.hk/en/edu-system/primary-secondary/applicable-to-primary-secondary/it-in-edu/flipped.html</a:t>
                      </a:r>
                      <a:endParaRPr lang="en-US" altLang="zh-TW" sz="1600" kern="1200" dirty="0" smtClean="0">
                        <a:solidFill>
                          <a:schemeClr val="dk1"/>
                        </a:solidFill>
                        <a:latin typeface="微軟正黑體" panose="020B0604030504040204" pitchFamily="34" charset="-120"/>
                        <a:ea typeface="微軟正黑體" panose="020B0604030504040204" pitchFamily="34" charset="-120"/>
                        <a:cs typeface="+mn-cs"/>
                      </a:endParaRPr>
                    </a:p>
                    <a:p>
                      <a:pPr algn="l">
                        <a:buFont typeface="Wingdings" panose="05000000000000000000" pitchFamily="2" charset="2"/>
                        <a:buNone/>
                      </a:pPr>
                      <a:endParaRPr lang="en-US" altLang="zh-TW" sz="1600" kern="1200" dirty="0">
                        <a:solidFill>
                          <a:schemeClr val="dk1"/>
                        </a:solidFill>
                        <a:latin typeface="微軟正黑體" panose="020B0604030504040204" pitchFamily="34" charset="-120"/>
                        <a:ea typeface="微軟正黑體" panose="020B0604030504040204" pitchFamily="34" charset="-120"/>
                        <a:cs typeface="+mn-cs"/>
                      </a:endParaRPr>
                    </a:p>
                  </a:txBody>
                  <a:tcPr anchor="ctr"/>
                </a:tc>
                <a:extLst>
                  <a:ext uri="{0D108BD9-81ED-4DB2-BD59-A6C34878D82A}">
                    <a16:rowId xmlns:a16="http://schemas.microsoft.com/office/drawing/2014/main" val="2426760910"/>
                  </a:ext>
                </a:extLst>
              </a:tr>
            </a:tbl>
          </a:graphicData>
        </a:graphic>
      </p:graphicFrame>
    </p:spTree>
    <p:extLst>
      <p:ext uri="{BB962C8B-B14F-4D97-AF65-F5344CB8AC3E}">
        <p14:creationId xmlns:p14="http://schemas.microsoft.com/office/powerpoint/2010/main" val="1933185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a:xfrm>
            <a:off x="1672646" y="2491573"/>
            <a:ext cx="8933796" cy="2437232"/>
          </a:xfrm>
        </p:spPr>
        <p:txBody>
          <a:bodyPr>
            <a:normAutofit fontScale="90000"/>
          </a:bodyPr>
          <a:lstStyle/>
          <a:p>
            <a:r>
              <a:rPr lang="en-US" altLang="zh-TW" sz="4000" b="1" dirty="0">
                <a:solidFill>
                  <a:srgbClr val="00B0F0"/>
                </a:solidFill>
                <a:latin typeface="微軟正黑體" panose="020B0604030504040204" pitchFamily="34" charset="-120"/>
                <a:ea typeface="微軟正黑體" panose="020B0604030504040204" pitchFamily="34" charset="-120"/>
              </a:rPr>
              <a:t/>
            </a:r>
            <a:br>
              <a:rPr lang="en-US" altLang="zh-TW" sz="4000" b="1" dirty="0">
                <a:solidFill>
                  <a:srgbClr val="00B0F0"/>
                </a:solidFill>
                <a:latin typeface="微軟正黑體" panose="020B0604030504040204" pitchFamily="34" charset="-120"/>
                <a:ea typeface="微軟正黑體" panose="020B0604030504040204" pitchFamily="34" charset="-120"/>
              </a:rPr>
            </a:br>
            <a:r>
              <a:rPr lang="en-US" altLang="zh-TW" sz="4000" b="1" dirty="0">
                <a:solidFill>
                  <a:srgbClr val="00B0F0"/>
                </a:solidFill>
                <a:latin typeface="微軟正黑體" panose="020B0604030504040204" pitchFamily="34" charset="-120"/>
                <a:ea typeface="微軟正黑體" panose="020B0604030504040204" pitchFamily="34" charset="-120"/>
              </a:rPr>
              <a:t> Suggested </a:t>
            </a:r>
            <a:r>
              <a:rPr lang="en-US" altLang="zh-TW" sz="4000" b="1" dirty="0" err="1">
                <a:solidFill>
                  <a:srgbClr val="00B0F0"/>
                </a:solidFill>
                <a:latin typeface="微軟正黑體" panose="020B0604030504040204" pitchFamily="34" charset="-120"/>
                <a:ea typeface="微軟正黑體" panose="020B0604030504040204" pitchFamily="34" charset="-120"/>
              </a:rPr>
              <a:t>activitY</a:t>
            </a:r>
            <a:r>
              <a:rPr lang="en-US" altLang="zh-TW" sz="4000" b="1" dirty="0">
                <a:solidFill>
                  <a:srgbClr val="00B0F0"/>
                </a:solidFill>
                <a:latin typeface="微軟正黑體" panose="020B0604030504040204" pitchFamily="34" charset="-120"/>
                <a:ea typeface="微軟正黑體" panose="020B0604030504040204" pitchFamily="34" charset="-120"/>
              </a:rPr>
              <a:t> (1):</a:t>
            </a:r>
            <a:br>
              <a:rPr lang="en-US" altLang="zh-TW" sz="4000" b="1" dirty="0">
                <a:solidFill>
                  <a:srgbClr val="00B0F0"/>
                </a:solidFill>
                <a:latin typeface="微軟正黑體" panose="020B0604030504040204" pitchFamily="34" charset="-120"/>
                <a:ea typeface="微軟正黑體" panose="020B0604030504040204" pitchFamily="34" charset="-120"/>
              </a:rPr>
            </a:br>
            <a:r>
              <a:rPr lang="en-US" altLang="zh-TW" sz="4000" b="1" dirty="0">
                <a:solidFill>
                  <a:srgbClr val="00B0F0"/>
                </a:solidFill>
                <a:latin typeface="微軟正黑體" panose="020B0604030504040204" pitchFamily="34" charset="-120"/>
                <a:ea typeface="微軟正黑體" panose="020B0604030504040204" pitchFamily="34" charset="-120"/>
              </a:rPr>
              <a:t> Watch videos about "Cyber Security" and read related news / reports FOR extended LEARNING</a:t>
            </a:r>
            <a:endParaRPr lang="zh-HK" altLang="en-US" sz="4000" b="1" dirty="0">
              <a:solidFill>
                <a:srgbClr val="00B0F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224985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1394" y="198846"/>
            <a:ext cx="11310983" cy="1371600"/>
          </a:xfrm>
        </p:spPr>
        <p:txBody>
          <a:bodyPr>
            <a:normAutofit/>
          </a:bodyPr>
          <a:lstStyle/>
          <a:p>
            <a:r>
              <a:rPr lang="en-US" altLang="zh-TW" sz="3200" b="1" dirty="0">
                <a:solidFill>
                  <a:srgbClr val="0070C0"/>
                </a:solidFill>
                <a:latin typeface="微軟正黑體" panose="020B0604030504040204" pitchFamily="34" charset="-120"/>
                <a:ea typeface="微軟正黑體" panose="020B0604030504040204" pitchFamily="34" charset="-120"/>
              </a:rPr>
              <a:t>News / reports / articles related to cyber security</a:t>
            </a:r>
            <a:endParaRPr lang="zh-HK" altLang="en-US" sz="3200" b="1" dirty="0">
              <a:solidFill>
                <a:srgbClr val="0070C0"/>
              </a:solidFill>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a:xfrm>
            <a:off x="451394" y="1302305"/>
            <a:ext cx="11029406" cy="4874974"/>
          </a:xfrm>
        </p:spPr>
        <p:txBody>
          <a:bodyPr>
            <a:noAutofit/>
          </a:bodyPr>
          <a:lstStyle/>
          <a:p>
            <a:pPr>
              <a:spcBef>
                <a:spcPts val="0"/>
              </a:spcBef>
            </a:pPr>
            <a:r>
              <a:rPr lang="en-US" altLang="zh-TW" sz="1600" b="1" dirty="0" smtClean="0">
                <a:latin typeface="微軟正黑體" panose="020B0604030504040204" pitchFamily="34" charset="-120"/>
                <a:ea typeface="微軟正黑體" panose="020B0604030504040204" pitchFamily="34" charset="-120"/>
              </a:rPr>
              <a:t>“Thematic </a:t>
            </a:r>
            <a:r>
              <a:rPr lang="en-US" altLang="zh-TW" sz="1600" b="1" dirty="0">
                <a:latin typeface="微軟正黑體" panose="020B0604030504040204" pitchFamily="34" charset="-120"/>
                <a:ea typeface="微軟正黑體" panose="020B0604030504040204" pitchFamily="34" charset="-120"/>
              </a:rPr>
              <a:t>Household Survey Report No. 69-Personal Computer and Internet </a:t>
            </a:r>
            <a:r>
              <a:rPr lang="en-US" altLang="zh-TW" sz="1600" b="1" dirty="0" smtClean="0">
                <a:latin typeface="微軟正黑體" panose="020B0604030504040204" pitchFamily="34" charset="-120"/>
                <a:ea typeface="微軟正黑體" panose="020B0604030504040204" pitchFamily="34" charset="-120"/>
              </a:rPr>
              <a:t>penetration”, </a:t>
            </a:r>
            <a:r>
              <a:rPr lang="en-US" altLang="zh-TW" sz="1600" b="1" dirty="0">
                <a:latin typeface="微軟正黑體" panose="020B0604030504040204" pitchFamily="34" charset="-120"/>
                <a:ea typeface="微軟正黑體" panose="020B0604030504040204" pitchFamily="34" charset="-120"/>
              </a:rPr>
              <a:t>Census and </a:t>
            </a:r>
            <a:r>
              <a:rPr lang="en-US" altLang="zh-TW" sz="1600" b="1" dirty="0" smtClean="0">
                <a:latin typeface="微軟正黑體" panose="020B0604030504040204" pitchFamily="34" charset="-120"/>
                <a:ea typeface="微軟正黑體" panose="020B0604030504040204" pitchFamily="34" charset="-120"/>
              </a:rPr>
              <a:t> </a:t>
            </a:r>
          </a:p>
          <a:p>
            <a:pPr marL="0" indent="0">
              <a:spcBef>
                <a:spcPts val="0"/>
              </a:spcBef>
              <a:buNone/>
            </a:pPr>
            <a:r>
              <a:rPr lang="en-US" altLang="zh-TW" sz="1600" b="1" dirty="0">
                <a:latin typeface="微軟正黑體" panose="020B0604030504040204" pitchFamily="34" charset="-120"/>
                <a:ea typeface="微軟正黑體" panose="020B0604030504040204" pitchFamily="34" charset="-120"/>
              </a:rPr>
              <a:t> </a:t>
            </a:r>
            <a:r>
              <a:rPr lang="en-US" altLang="zh-TW" sz="1600" b="1" dirty="0" smtClean="0">
                <a:latin typeface="微軟正黑體" panose="020B0604030504040204" pitchFamily="34" charset="-120"/>
                <a:ea typeface="微軟正黑體" panose="020B0604030504040204" pitchFamily="34" charset="-120"/>
              </a:rPr>
              <a:t>    Statistics </a:t>
            </a:r>
            <a:r>
              <a:rPr lang="en-US" altLang="zh-TW" sz="1600" b="1" dirty="0">
                <a:latin typeface="微軟正黑體" panose="020B0604030504040204" pitchFamily="34" charset="-120"/>
                <a:ea typeface="微軟正黑體" panose="020B0604030504040204" pitchFamily="34" charset="-120"/>
              </a:rPr>
              <a:t>Department, Hong Kong Special Administrative Region Government, 26</a:t>
            </a:r>
            <a:r>
              <a:rPr lang="en-US" altLang="zh-TW" sz="1600" b="1" baseline="30000" dirty="0">
                <a:latin typeface="微軟正黑體" panose="020B0604030504040204" pitchFamily="34" charset="-120"/>
                <a:ea typeface="微軟正黑體" panose="020B0604030504040204" pitchFamily="34" charset="-120"/>
              </a:rPr>
              <a:t>th</a:t>
            </a:r>
            <a:r>
              <a:rPr lang="en-US" altLang="zh-TW" sz="1600" b="1" dirty="0">
                <a:latin typeface="微軟正黑體" panose="020B0604030504040204" pitchFamily="34" charset="-120"/>
                <a:ea typeface="微軟正黑體" panose="020B0604030504040204" pitchFamily="34" charset="-120"/>
              </a:rPr>
              <a:t> </a:t>
            </a:r>
            <a:r>
              <a:rPr lang="en-US" altLang="zh-TW" sz="1600" b="1" dirty="0" smtClean="0">
                <a:latin typeface="微軟正黑體" panose="020B0604030504040204" pitchFamily="34" charset="-120"/>
                <a:ea typeface="微軟正黑體" panose="020B0604030504040204" pitchFamily="34" charset="-120"/>
              </a:rPr>
              <a:t>March </a:t>
            </a:r>
            <a:r>
              <a:rPr lang="en-US" altLang="zh-TW" sz="1600" b="1" dirty="0">
                <a:latin typeface="微軟正黑體" panose="020B0604030504040204" pitchFamily="34" charset="-120"/>
                <a:ea typeface="微軟正黑體" panose="020B0604030504040204" pitchFamily="34" charset="-120"/>
              </a:rPr>
              <a:t>2020</a:t>
            </a:r>
          </a:p>
          <a:p>
            <a:pPr marL="0" indent="0">
              <a:spcBef>
                <a:spcPts val="0"/>
              </a:spcBef>
              <a:buNone/>
            </a:pPr>
            <a:endParaRPr lang="en-US" altLang="zh-TW" sz="1600" b="1" dirty="0">
              <a:latin typeface="微軟正黑體" panose="020B0604030504040204" pitchFamily="34" charset="-120"/>
              <a:ea typeface="微軟正黑體" panose="020B0604030504040204" pitchFamily="34" charset="-120"/>
            </a:endParaRPr>
          </a:p>
          <a:p>
            <a:pPr>
              <a:spcBef>
                <a:spcPts val="0"/>
              </a:spcBef>
            </a:pPr>
            <a:r>
              <a:rPr lang="en-US" altLang="zh-TW" sz="1600" b="1" dirty="0" smtClean="0">
                <a:latin typeface="微軟正黑體" panose="020B0604030504040204" pitchFamily="34" charset="-120"/>
                <a:ea typeface="微軟正黑體" panose="020B0604030504040204" pitchFamily="34" charset="-120"/>
              </a:rPr>
              <a:t>“LCQ8</a:t>
            </a:r>
            <a:r>
              <a:rPr lang="en-US" altLang="zh-TW" sz="1600" b="1" dirty="0">
                <a:latin typeface="微軟正黑體" panose="020B0604030504040204" pitchFamily="34" charset="-120"/>
                <a:ea typeface="微軟正黑體" panose="020B0604030504040204" pitchFamily="34" charset="-120"/>
              </a:rPr>
              <a:t>: Cyber </a:t>
            </a:r>
            <a:r>
              <a:rPr lang="en-US" altLang="zh-TW" sz="1600" b="1" dirty="0" err="1" smtClean="0">
                <a:latin typeface="微軟正黑體" panose="020B0604030504040204" pitchFamily="34" charset="-120"/>
                <a:ea typeface="微軟正黑體" panose="020B0604030504040204" pitchFamily="34" charset="-120"/>
              </a:rPr>
              <a:t>security”from</a:t>
            </a:r>
            <a:r>
              <a:rPr lang="en-US" altLang="zh-TW" sz="1600" b="1" dirty="0" smtClean="0">
                <a:latin typeface="微軟正黑體" panose="020B0604030504040204" pitchFamily="34" charset="-120"/>
                <a:ea typeface="微軟正黑體" panose="020B0604030504040204" pitchFamily="34" charset="-120"/>
              </a:rPr>
              <a:t> </a:t>
            </a:r>
            <a:r>
              <a:rPr lang="en-US" altLang="zh-TW" sz="1600" b="1" dirty="0">
                <a:latin typeface="微軟正黑體" panose="020B0604030504040204" pitchFamily="34" charset="-120"/>
                <a:ea typeface="微軟正黑體" panose="020B0604030504040204" pitchFamily="34" charset="-120"/>
              </a:rPr>
              <a:t>Hong Kong Special Administrative Region Government Press Release, 7th </a:t>
            </a:r>
            <a:r>
              <a:rPr lang="en-US" altLang="zh-TW" sz="1600" b="1" dirty="0" smtClean="0">
                <a:latin typeface="微軟正黑體" panose="020B0604030504040204" pitchFamily="34" charset="-120"/>
                <a:ea typeface="微軟正黑體" panose="020B0604030504040204" pitchFamily="34" charset="-120"/>
              </a:rPr>
              <a:t>Dec  </a:t>
            </a:r>
          </a:p>
          <a:p>
            <a:pPr marL="0" indent="0">
              <a:spcBef>
                <a:spcPts val="0"/>
              </a:spcBef>
              <a:buNone/>
            </a:pPr>
            <a:r>
              <a:rPr lang="en-US" altLang="zh-TW" sz="1600" b="1" dirty="0">
                <a:latin typeface="微軟正黑體" panose="020B0604030504040204" pitchFamily="34" charset="-120"/>
                <a:ea typeface="微軟正黑體" panose="020B0604030504040204" pitchFamily="34" charset="-120"/>
              </a:rPr>
              <a:t> </a:t>
            </a:r>
            <a:r>
              <a:rPr lang="en-US" altLang="zh-TW" sz="1600" b="1" dirty="0" smtClean="0">
                <a:latin typeface="微軟正黑體" panose="020B0604030504040204" pitchFamily="34" charset="-120"/>
                <a:ea typeface="微軟正黑體" panose="020B0604030504040204" pitchFamily="34" charset="-120"/>
              </a:rPr>
              <a:t>    2020</a:t>
            </a:r>
            <a:endParaRPr lang="en-US" altLang="zh-TW" sz="1600" b="1" dirty="0">
              <a:latin typeface="微軟正黑體" panose="020B0604030504040204" pitchFamily="34" charset="-120"/>
              <a:ea typeface="微軟正黑體" panose="020B0604030504040204" pitchFamily="34" charset="-120"/>
            </a:endParaRPr>
          </a:p>
          <a:p>
            <a:pPr marL="0" indent="0">
              <a:spcBef>
                <a:spcPts val="0"/>
              </a:spcBef>
              <a:buNone/>
            </a:pPr>
            <a:endParaRPr lang="en-US" altLang="zh-TW" sz="1600" b="1" dirty="0">
              <a:latin typeface="微軟正黑體" panose="020B0604030504040204" pitchFamily="34" charset="-120"/>
              <a:ea typeface="微軟正黑體" panose="020B0604030504040204" pitchFamily="34" charset="-120"/>
            </a:endParaRPr>
          </a:p>
          <a:p>
            <a:pPr>
              <a:spcBef>
                <a:spcPts val="0"/>
              </a:spcBef>
            </a:pPr>
            <a:r>
              <a:rPr lang="en-US" altLang="zh-TW" sz="1600" b="1" dirty="0">
                <a:latin typeface="微軟正黑體" panose="020B0604030504040204" pitchFamily="34" charset="-120"/>
                <a:ea typeface="微軟正黑體" panose="020B0604030504040204" pitchFamily="34" charset="-120"/>
              </a:rPr>
              <a:t>“More Than Half of Teenagers Lack Cyber Security </a:t>
            </a:r>
            <a:r>
              <a:rPr lang="en-US" altLang="zh-TW" sz="1600" b="1" dirty="0" err="1" smtClean="0">
                <a:latin typeface="微軟正黑體" panose="020B0604030504040204" pitchFamily="34" charset="-120"/>
                <a:ea typeface="微軟正黑體" panose="020B0604030504040204" pitchFamily="34" charset="-120"/>
              </a:rPr>
              <a:t>Awareness”from</a:t>
            </a:r>
            <a:r>
              <a:rPr lang="en-US" altLang="zh-TW" sz="1600" b="1" dirty="0" smtClean="0">
                <a:latin typeface="微軟正黑體" panose="020B0604030504040204" pitchFamily="34" charset="-120"/>
                <a:ea typeface="微軟正黑體" panose="020B0604030504040204" pitchFamily="34" charset="-120"/>
              </a:rPr>
              <a:t> </a:t>
            </a:r>
            <a:r>
              <a:rPr lang="en-US" altLang="zh-TW" sz="1600" b="1" dirty="0">
                <a:latin typeface="微軟正黑體" panose="020B0604030504040204" pitchFamily="34" charset="-120"/>
                <a:ea typeface="微軟正黑體" panose="020B0604030504040204" pitchFamily="34" charset="-120"/>
              </a:rPr>
              <a:t>Ming Pao, 14</a:t>
            </a:r>
            <a:r>
              <a:rPr lang="en-US" altLang="zh-TW" sz="1600" b="1" baseline="30000" dirty="0">
                <a:latin typeface="微軟正黑體" panose="020B0604030504040204" pitchFamily="34" charset="-120"/>
                <a:ea typeface="微軟正黑體" panose="020B0604030504040204" pitchFamily="34" charset="-120"/>
              </a:rPr>
              <a:t>th</a:t>
            </a:r>
            <a:r>
              <a:rPr lang="en-US" altLang="zh-TW" sz="1600" b="1" dirty="0">
                <a:latin typeface="微軟正黑體" panose="020B0604030504040204" pitchFamily="34" charset="-120"/>
                <a:ea typeface="微軟正黑體" panose="020B0604030504040204" pitchFamily="34" charset="-120"/>
              </a:rPr>
              <a:t> Dec 2018</a:t>
            </a:r>
          </a:p>
          <a:p>
            <a:pPr>
              <a:spcBef>
                <a:spcPts val="0"/>
              </a:spcBef>
            </a:pPr>
            <a:endParaRPr lang="en-US" altLang="zh-TW" sz="1600" b="1" dirty="0">
              <a:latin typeface="微軟正黑體" panose="020B0604030504040204" pitchFamily="34" charset="-120"/>
              <a:ea typeface="微軟正黑體" panose="020B0604030504040204" pitchFamily="34" charset="-120"/>
            </a:endParaRPr>
          </a:p>
          <a:p>
            <a:pPr>
              <a:spcBef>
                <a:spcPts val="0"/>
              </a:spcBef>
            </a:pPr>
            <a:r>
              <a:rPr lang="en-US" altLang="zh-TW" sz="1600" b="1" dirty="0">
                <a:latin typeface="微軟正黑體" panose="020B0604030504040204" pitchFamily="34" charset="-120"/>
                <a:ea typeface="微軟正黑體" panose="020B0604030504040204" pitchFamily="34" charset="-120"/>
              </a:rPr>
              <a:t>“&lt;Cyber Security&gt; The New Trend of Distance Education and Importance of Cyber </a:t>
            </a:r>
            <a:r>
              <a:rPr lang="en-US" altLang="zh-TW" sz="1600" b="1" dirty="0" err="1" smtClean="0">
                <a:latin typeface="微軟正黑體" panose="020B0604030504040204" pitchFamily="34" charset="-120"/>
                <a:ea typeface="微軟正黑體" panose="020B0604030504040204" pitchFamily="34" charset="-120"/>
              </a:rPr>
              <a:t>Security”from</a:t>
            </a:r>
            <a:r>
              <a:rPr lang="en-US" altLang="zh-TW" sz="1600" b="1" dirty="0" smtClean="0">
                <a:latin typeface="微軟正黑體" panose="020B0604030504040204" pitchFamily="34" charset="-120"/>
                <a:ea typeface="微軟正黑體" panose="020B0604030504040204" pitchFamily="34" charset="-120"/>
              </a:rPr>
              <a:t> </a:t>
            </a:r>
            <a:r>
              <a:rPr lang="en-US" altLang="zh-TW" sz="1600" b="1" dirty="0">
                <a:latin typeface="微軟正黑體" panose="020B0604030504040204" pitchFamily="34" charset="-120"/>
                <a:ea typeface="微軟正黑體" panose="020B0604030504040204" pitchFamily="34" charset="-120"/>
              </a:rPr>
              <a:t>Hong </a:t>
            </a:r>
            <a:r>
              <a:rPr lang="en-US" altLang="zh-TW" sz="1600" b="1" dirty="0" smtClean="0">
                <a:latin typeface="微軟正黑體" panose="020B0604030504040204" pitchFamily="34" charset="-120"/>
                <a:ea typeface="微軟正黑體" panose="020B0604030504040204" pitchFamily="34" charset="-120"/>
              </a:rPr>
              <a:t> </a:t>
            </a:r>
          </a:p>
          <a:p>
            <a:pPr marL="0" indent="0">
              <a:spcBef>
                <a:spcPts val="0"/>
              </a:spcBef>
              <a:buNone/>
            </a:pPr>
            <a:r>
              <a:rPr lang="en-US" altLang="zh-TW" sz="1600" b="1" dirty="0">
                <a:latin typeface="微軟正黑體" panose="020B0604030504040204" pitchFamily="34" charset="-120"/>
                <a:ea typeface="微軟正黑體" panose="020B0604030504040204" pitchFamily="34" charset="-120"/>
              </a:rPr>
              <a:t> </a:t>
            </a:r>
            <a:r>
              <a:rPr lang="en-US" altLang="zh-TW" sz="1600" b="1" dirty="0" smtClean="0">
                <a:latin typeface="微軟正黑體" panose="020B0604030504040204" pitchFamily="34" charset="-120"/>
                <a:ea typeface="微軟正黑體" panose="020B0604030504040204" pitchFamily="34" charset="-120"/>
              </a:rPr>
              <a:t>    Kong </a:t>
            </a:r>
            <a:r>
              <a:rPr lang="en-US" altLang="zh-TW" sz="1600" b="1" dirty="0">
                <a:latin typeface="微軟正黑體" panose="020B0604030504040204" pitchFamily="34" charset="-120"/>
                <a:ea typeface="微軟正黑體" panose="020B0604030504040204" pitchFamily="34" charset="-120"/>
              </a:rPr>
              <a:t>Economic Times, 14</a:t>
            </a:r>
            <a:r>
              <a:rPr lang="en-US" altLang="zh-TW" sz="1600" b="1" baseline="30000" dirty="0">
                <a:latin typeface="微軟正黑體" panose="020B0604030504040204" pitchFamily="34" charset="-120"/>
                <a:ea typeface="微軟正黑體" panose="020B0604030504040204" pitchFamily="34" charset="-120"/>
              </a:rPr>
              <a:t>th</a:t>
            </a:r>
            <a:r>
              <a:rPr lang="en-US" altLang="zh-TW" sz="1600" b="1" dirty="0">
                <a:latin typeface="微軟正黑體" panose="020B0604030504040204" pitchFamily="34" charset="-120"/>
                <a:ea typeface="微軟正黑體" panose="020B0604030504040204" pitchFamily="34" charset="-120"/>
              </a:rPr>
              <a:t> April, </a:t>
            </a:r>
            <a:r>
              <a:rPr lang="en-US" altLang="zh-TW" sz="1600" b="1" dirty="0" smtClean="0">
                <a:latin typeface="微軟正黑體" panose="020B0604030504040204" pitchFamily="34" charset="-120"/>
                <a:ea typeface="微軟正黑體" panose="020B0604030504040204" pitchFamily="34" charset="-120"/>
              </a:rPr>
              <a:t>2020</a:t>
            </a:r>
          </a:p>
          <a:p>
            <a:pPr marL="0" indent="0">
              <a:spcBef>
                <a:spcPts val="0"/>
              </a:spcBef>
              <a:buNone/>
            </a:pPr>
            <a:endParaRPr lang="en-US" altLang="zh-TW" sz="1600" b="1" dirty="0">
              <a:latin typeface="微軟正黑體" panose="020B0604030504040204" pitchFamily="34" charset="-120"/>
              <a:ea typeface="微軟正黑體" panose="020B0604030504040204" pitchFamily="34" charset="-120"/>
            </a:endParaRPr>
          </a:p>
          <a:p>
            <a:pPr>
              <a:spcBef>
                <a:spcPts val="0"/>
              </a:spcBef>
            </a:pPr>
            <a:r>
              <a:rPr lang="en-US" altLang="zh-TW" sz="1600" b="1" dirty="0" smtClean="0">
                <a:latin typeface="微軟正黑體" panose="020B0604030504040204" pitchFamily="34" charset="-120"/>
                <a:ea typeface="微軟正黑體" panose="020B0604030504040204" pitchFamily="34" charset="-120"/>
              </a:rPr>
              <a:t>“Information </a:t>
            </a:r>
            <a:r>
              <a:rPr lang="en-US" altLang="zh-TW" sz="1600" b="1" dirty="0">
                <a:latin typeface="微軟正黑體" panose="020B0604030504040204" pitchFamily="34" charset="-120"/>
                <a:ea typeface="微軟正黑體" panose="020B0604030504040204" pitchFamily="34" charset="-120"/>
              </a:rPr>
              <a:t>Network Security Talents in Hot Pursuit”, HK01, 23</a:t>
            </a:r>
            <a:r>
              <a:rPr lang="en-US" altLang="zh-TW" sz="1600" b="1" baseline="30000" dirty="0">
                <a:latin typeface="微軟正黑體" panose="020B0604030504040204" pitchFamily="34" charset="-120"/>
                <a:ea typeface="微軟正黑體" panose="020B0604030504040204" pitchFamily="34" charset="-120"/>
              </a:rPr>
              <a:t>rd</a:t>
            </a:r>
            <a:r>
              <a:rPr lang="en-US" altLang="zh-TW" sz="1600" b="1" dirty="0">
                <a:latin typeface="微軟正黑體" panose="020B0604030504040204" pitchFamily="34" charset="-120"/>
                <a:ea typeface="微軟正黑體" panose="020B0604030504040204" pitchFamily="34" charset="-120"/>
              </a:rPr>
              <a:t> March </a:t>
            </a:r>
            <a:r>
              <a:rPr lang="en-US" altLang="zh-TW" sz="1600" b="1" dirty="0" smtClean="0">
                <a:latin typeface="微軟正黑體" panose="020B0604030504040204" pitchFamily="34" charset="-120"/>
                <a:ea typeface="微軟正黑體" panose="020B0604030504040204" pitchFamily="34" charset="-120"/>
              </a:rPr>
              <a:t>2020</a:t>
            </a:r>
          </a:p>
          <a:p>
            <a:pPr>
              <a:spcBef>
                <a:spcPts val="0"/>
              </a:spcBef>
            </a:pPr>
            <a:endParaRPr lang="en-US" altLang="zh-TW" sz="1600" b="1" dirty="0">
              <a:latin typeface="微軟正黑體" panose="020B0604030504040204" pitchFamily="34" charset="-120"/>
              <a:ea typeface="微軟正黑體" panose="020B0604030504040204" pitchFamily="34" charset="-120"/>
            </a:endParaRPr>
          </a:p>
          <a:p>
            <a:pPr>
              <a:spcBef>
                <a:spcPts val="0"/>
              </a:spcBef>
            </a:pPr>
            <a:r>
              <a:rPr lang="en-US" altLang="zh-HK" sz="1600" b="1" dirty="0" smtClean="0">
                <a:latin typeface="微軟正黑體" panose="020B0604030504040204" pitchFamily="34" charset="-120"/>
                <a:ea typeface="微軟正黑體" panose="020B0604030504040204" pitchFamily="34" charset="-120"/>
              </a:rPr>
              <a:t>“Eyeing </a:t>
            </a:r>
            <a:r>
              <a:rPr lang="en-US" altLang="zh-HK" sz="1600" b="1" dirty="0">
                <a:latin typeface="微軟正黑體" panose="020B0604030504040204" pitchFamily="34" charset="-120"/>
                <a:ea typeface="微軟正黑體" panose="020B0604030504040204" pitchFamily="34" charset="-120"/>
              </a:rPr>
              <a:t>around the world: Network security experts join forces to deal with hacking activities related to the </a:t>
            </a:r>
            <a:endParaRPr lang="en-US" altLang="zh-HK" sz="1600" b="1" dirty="0" smtClean="0">
              <a:latin typeface="微軟正黑體" panose="020B0604030504040204" pitchFamily="34" charset="-120"/>
              <a:ea typeface="微軟正黑體" panose="020B0604030504040204" pitchFamily="34" charset="-120"/>
            </a:endParaRPr>
          </a:p>
          <a:p>
            <a:pPr marL="0" indent="0">
              <a:spcBef>
                <a:spcPts val="0"/>
              </a:spcBef>
              <a:buNone/>
            </a:pPr>
            <a:r>
              <a:rPr lang="en-US" altLang="zh-HK" sz="1600" b="1" dirty="0">
                <a:latin typeface="微軟正黑體" panose="020B0604030504040204" pitchFamily="34" charset="-120"/>
                <a:ea typeface="微軟正黑體" panose="020B0604030504040204" pitchFamily="34" charset="-120"/>
              </a:rPr>
              <a:t> </a:t>
            </a:r>
            <a:r>
              <a:rPr lang="en-US" altLang="zh-HK" sz="1600" b="1" dirty="0" smtClean="0">
                <a:latin typeface="微軟正黑體" panose="020B0604030504040204" pitchFamily="34" charset="-120"/>
                <a:ea typeface="微軟正黑體" panose="020B0604030504040204" pitchFamily="34" charset="-120"/>
              </a:rPr>
              <a:t>     epidemic”, </a:t>
            </a:r>
            <a:r>
              <a:rPr lang="en-US" altLang="zh-HK" sz="1600" b="1" dirty="0">
                <a:latin typeface="微軟正黑體" panose="020B0604030504040204" pitchFamily="34" charset="-120"/>
                <a:ea typeface="微軟正黑體" panose="020B0604030504040204" pitchFamily="34" charset="-120"/>
              </a:rPr>
              <a:t>RTHK, 27</a:t>
            </a:r>
            <a:r>
              <a:rPr lang="en-US" altLang="zh-HK" sz="1600" b="1" baseline="30000" dirty="0">
                <a:latin typeface="微軟正黑體" panose="020B0604030504040204" pitchFamily="34" charset="-120"/>
                <a:ea typeface="微軟正黑體" panose="020B0604030504040204" pitchFamily="34" charset="-120"/>
              </a:rPr>
              <a:t>th</a:t>
            </a:r>
            <a:r>
              <a:rPr lang="en-US" altLang="zh-HK" sz="1600" b="1" dirty="0">
                <a:latin typeface="微軟正黑體" panose="020B0604030504040204" pitchFamily="34" charset="-120"/>
                <a:ea typeface="微軟正黑體" panose="020B0604030504040204" pitchFamily="34" charset="-120"/>
              </a:rPr>
              <a:t> March </a:t>
            </a:r>
            <a:r>
              <a:rPr lang="en-US" altLang="zh-HK" sz="1600" b="1" dirty="0" smtClean="0">
                <a:latin typeface="微軟正黑體" panose="020B0604030504040204" pitchFamily="34" charset="-120"/>
                <a:ea typeface="微軟正黑體" panose="020B0604030504040204" pitchFamily="34" charset="-120"/>
              </a:rPr>
              <a:t>2020</a:t>
            </a:r>
            <a:endParaRPr lang="en-US" altLang="zh-HK" sz="1600" b="1" dirty="0">
              <a:latin typeface="微軟正黑體" panose="020B0604030504040204" pitchFamily="34" charset="-120"/>
              <a:ea typeface="微軟正黑體" panose="020B0604030504040204" pitchFamily="34" charset="-120"/>
            </a:endParaRPr>
          </a:p>
          <a:p>
            <a:pPr>
              <a:spcBef>
                <a:spcPts val="0"/>
              </a:spcBef>
            </a:pPr>
            <a:endParaRPr lang="zh-HK" altLang="en-US" sz="16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667694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3"/>
          <p:cNvGraphicFramePr>
            <a:graphicFrameLocks noGrp="1"/>
          </p:cNvGraphicFramePr>
          <p:nvPr>
            <p:ph type="pic" idx="1"/>
            <p:extLst>
              <p:ext uri="{D42A27DB-BD31-4B8C-83A1-F6EECF244321}">
                <p14:modId xmlns:p14="http://schemas.microsoft.com/office/powerpoint/2010/main" val="39092734"/>
              </p:ext>
            </p:extLst>
          </p:nvPr>
        </p:nvGraphicFramePr>
        <p:xfrm>
          <a:off x="410818" y="659544"/>
          <a:ext cx="10084904" cy="5930953"/>
        </p:xfrm>
        <a:graphic>
          <a:graphicData uri="http://schemas.openxmlformats.org/drawingml/2006/table">
            <a:tbl>
              <a:tblPr/>
              <a:tblGrid>
                <a:gridCol w="1067302">
                  <a:extLst>
                    <a:ext uri="{9D8B030D-6E8A-4147-A177-3AD203B41FA5}">
                      <a16:colId xmlns:a16="http://schemas.microsoft.com/office/drawing/2014/main" val="1444619410"/>
                    </a:ext>
                  </a:extLst>
                </a:gridCol>
                <a:gridCol w="2978581">
                  <a:extLst>
                    <a:ext uri="{9D8B030D-6E8A-4147-A177-3AD203B41FA5}">
                      <a16:colId xmlns:a16="http://schemas.microsoft.com/office/drawing/2014/main" val="196994477"/>
                    </a:ext>
                  </a:extLst>
                </a:gridCol>
                <a:gridCol w="6039021">
                  <a:extLst>
                    <a:ext uri="{9D8B030D-6E8A-4147-A177-3AD203B41FA5}">
                      <a16:colId xmlns:a16="http://schemas.microsoft.com/office/drawing/2014/main" val="1902378284"/>
                    </a:ext>
                  </a:extLst>
                </a:gridCol>
              </a:tblGrid>
              <a:tr h="530108">
                <a:tc>
                  <a:txBody>
                    <a:bodyPr/>
                    <a:lstStyle/>
                    <a:p>
                      <a:r>
                        <a:rPr lang="en-US" altLang="zh-HK" sz="1800" b="1" dirty="0">
                          <a:latin typeface="微軟正黑體" panose="020B0604030504040204" pitchFamily="34" charset="-120"/>
                          <a:ea typeface="微軟正黑體" panose="020B0604030504040204" pitchFamily="34" charset="-120"/>
                        </a:rPr>
                        <a:t>1</a:t>
                      </a:r>
                    </a:p>
                  </a:txBody>
                  <a:tcPr marL="0" marR="0" marT="0" marB="0">
                    <a:lnL>
                      <a:noFill/>
                    </a:lnL>
                    <a:lnR>
                      <a:noFill/>
                    </a:lnR>
                    <a:lnT>
                      <a:noFill/>
                    </a:lnT>
                    <a:lnB>
                      <a:noFill/>
                    </a:lnB>
                  </a:tcPr>
                </a:tc>
                <a:tc>
                  <a:txBody>
                    <a:bodyPr/>
                    <a:lstStyle/>
                    <a:p>
                      <a:r>
                        <a:rPr lang="en-US" altLang="zh-HK" sz="1400" b="1" dirty="0">
                          <a:latin typeface="微軟正黑體" panose="020B0604030504040204" pitchFamily="34" charset="-120"/>
                          <a:ea typeface="微軟正黑體" panose="020B0604030504040204" pitchFamily="34" charset="-120"/>
                        </a:rPr>
                        <a:t>Don't disclose your full identity -- Watch out identity theft </a:t>
                      </a:r>
                      <a:endParaRPr lang="zh-HK" altLang="en-US" sz="1400" b="1" dirty="0">
                        <a:latin typeface="微軟正黑體" panose="020B0604030504040204" pitchFamily="34" charset="-120"/>
                        <a:ea typeface="微軟正黑體" panose="020B0604030504040204" pitchFamily="34" charset="-120"/>
                      </a:endParaRPr>
                    </a:p>
                  </a:txBody>
                  <a:tcPr marL="0" marR="0" marT="0" marB="0">
                    <a:lnL>
                      <a:noFill/>
                    </a:lnL>
                    <a:lnR>
                      <a:noFill/>
                    </a:lnR>
                    <a:lnT>
                      <a:noFill/>
                    </a:lnT>
                    <a:lnB>
                      <a:noFill/>
                    </a:lnB>
                  </a:tcPr>
                </a:tc>
                <a:tc>
                  <a:txBody>
                    <a:bodyPr/>
                    <a:lstStyle/>
                    <a:p>
                      <a:r>
                        <a:rPr lang="en-US" sz="1800" b="1" dirty="0">
                          <a:latin typeface="微軟正黑體" panose="020B0604030504040204" pitchFamily="34" charset="-120"/>
                          <a:ea typeface="微軟正黑體" panose="020B0604030504040204" pitchFamily="34" charset="-120"/>
                          <a:hlinkClick r:id="rId2"/>
                        </a:rPr>
                        <a:t>http://youtu.be/s6jsknIx-ZU</a:t>
                      </a:r>
                      <a:endParaRPr lang="en-US" sz="1800" b="1" dirty="0">
                        <a:latin typeface="微軟正黑體" panose="020B0604030504040204" pitchFamily="34" charset="-120"/>
                        <a:ea typeface="微軟正黑體" panose="020B0604030504040204" pitchFamily="34" charset="-120"/>
                      </a:endParaRPr>
                    </a:p>
                  </a:txBody>
                  <a:tcPr marL="0" marR="0" marT="0" marB="0">
                    <a:lnL>
                      <a:noFill/>
                    </a:lnL>
                    <a:lnR>
                      <a:noFill/>
                    </a:lnR>
                    <a:lnT>
                      <a:noFill/>
                    </a:lnT>
                    <a:lnB>
                      <a:noFill/>
                    </a:lnB>
                  </a:tcPr>
                </a:tc>
                <a:extLst>
                  <a:ext uri="{0D108BD9-81ED-4DB2-BD59-A6C34878D82A}">
                    <a16:rowId xmlns:a16="http://schemas.microsoft.com/office/drawing/2014/main" val="4279566109"/>
                  </a:ext>
                </a:extLst>
              </a:tr>
              <a:tr h="623287">
                <a:tc>
                  <a:txBody>
                    <a:bodyPr/>
                    <a:lstStyle/>
                    <a:p>
                      <a:r>
                        <a:rPr lang="en-US" altLang="zh-HK" sz="1800" b="1">
                          <a:latin typeface="微軟正黑體" panose="020B0604030504040204" pitchFamily="34" charset="-120"/>
                          <a:ea typeface="微軟正黑體" panose="020B0604030504040204" pitchFamily="34" charset="-120"/>
                        </a:rPr>
                        <a:t>2</a:t>
                      </a:r>
                    </a:p>
                  </a:txBody>
                  <a:tcPr marL="0" marR="0" marT="0" marB="0">
                    <a:lnL>
                      <a:noFill/>
                    </a:lnL>
                    <a:lnR>
                      <a:noFill/>
                    </a:lnR>
                    <a:lnT>
                      <a:noFill/>
                    </a:lnT>
                    <a:lnB>
                      <a:noFill/>
                    </a:lnB>
                  </a:tcPr>
                </a:tc>
                <a:tc>
                  <a:txBody>
                    <a:bodyPr/>
                    <a:lstStyle/>
                    <a:p>
                      <a:r>
                        <a:rPr lang="en-US" altLang="zh-TW" sz="1400" b="1" dirty="0">
                          <a:latin typeface="微軟正黑體" panose="020B0604030504040204" pitchFamily="34" charset="-120"/>
                          <a:ea typeface="微軟正黑體" panose="020B0604030504040204" pitchFamily="34" charset="-120"/>
                        </a:rPr>
                        <a:t>Never give a chance -- Protect your computer from risk</a:t>
                      </a:r>
                      <a:endParaRPr lang="zh-TW" altLang="en-US" sz="1400" b="1" dirty="0">
                        <a:latin typeface="微軟正黑體" panose="020B0604030504040204" pitchFamily="34" charset="-120"/>
                        <a:ea typeface="微軟正黑體" panose="020B0604030504040204" pitchFamily="34" charset="-120"/>
                      </a:endParaRPr>
                    </a:p>
                  </a:txBody>
                  <a:tcPr marL="0" marR="0" marT="0" marB="0">
                    <a:lnL>
                      <a:noFill/>
                    </a:lnL>
                    <a:lnR>
                      <a:noFill/>
                    </a:lnR>
                    <a:lnT>
                      <a:noFill/>
                    </a:lnT>
                    <a:lnB>
                      <a:noFill/>
                    </a:lnB>
                  </a:tcPr>
                </a:tc>
                <a:tc>
                  <a:txBody>
                    <a:bodyPr/>
                    <a:lstStyle/>
                    <a:p>
                      <a:r>
                        <a:rPr lang="en-US" sz="1800" b="1" dirty="0">
                          <a:latin typeface="微軟正黑體" panose="020B0604030504040204" pitchFamily="34" charset="-120"/>
                          <a:ea typeface="微軟正黑體" panose="020B0604030504040204" pitchFamily="34" charset="-120"/>
                          <a:hlinkClick r:id="rId3"/>
                        </a:rPr>
                        <a:t>http://youtu.be/jCr0BpxccrU</a:t>
                      </a:r>
                      <a:endParaRPr lang="en-US" sz="1800" b="1" dirty="0">
                        <a:latin typeface="微軟正黑體" panose="020B0604030504040204" pitchFamily="34" charset="-120"/>
                        <a:ea typeface="微軟正黑體" panose="020B0604030504040204" pitchFamily="34" charset="-120"/>
                      </a:endParaRPr>
                    </a:p>
                  </a:txBody>
                  <a:tcPr marL="0" marR="0" marT="0" marB="0">
                    <a:lnL>
                      <a:noFill/>
                    </a:lnL>
                    <a:lnR>
                      <a:noFill/>
                    </a:lnR>
                    <a:lnT>
                      <a:noFill/>
                    </a:lnT>
                    <a:lnB>
                      <a:noFill/>
                    </a:lnB>
                  </a:tcPr>
                </a:tc>
                <a:extLst>
                  <a:ext uri="{0D108BD9-81ED-4DB2-BD59-A6C34878D82A}">
                    <a16:rowId xmlns:a16="http://schemas.microsoft.com/office/drawing/2014/main" val="1135942636"/>
                  </a:ext>
                </a:extLst>
              </a:tr>
              <a:tr h="530108">
                <a:tc>
                  <a:txBody>
                    <a:bodyPr/>
                    <a:lstStyle/>
                    <a:p>
                      <a:r>
                        <a:rPr lang="en-US" altLang="zh-HK" sz="1800" b="1">
                          <a:latin typeface="微軟正黑體" panose="020B0604030504040204" pitchFamily="34" charset="-120"/>
                          <a:ea typeface="微軟正黑體" panose="020B0604030504040204" pitchFamily="34" charset="-120"/>
                        </a:rPr>
                        <a:t>3</a:t>
                      </a:r>
                    </a:p>
                  </a:txBody>
                  <a:tcPr marL="0" marR="0" marT="0" marB="0">
                    <a:lnL>
                      <a:noFill/>
                    </a:lnL>
                    <a:lnR>
                      <a:noFill/>
                    </a:lnR>
                    <a:lnT>
                      <a:noFill/>
                    </a:lnT>
                    <a:lnB>
                      <a:noFill/>
                    </a:lnB>
                  </a:tcPr>
                </a:tc>
                <a:tc>
                  <a:txBody>
                    <a:bodyPr/>
                    <a:lstStyle/>
                    <a:p>
                      <a:r>
                        <a:rPr lang="en-US" altLang="zh-HK" sz="1400" b="1" dirty="0">
                          <a:latin typeface="微軟正黑體" panose="020B0604030504040204" pitchFamily="34" charset="-120"/>
                          <a:ea typeface="微軟正黑體" panose="020B0604030504040204" pitchFamily="34" charset="-120"/>
                        </a:rPr>
                        <a:t>Whom to trust? -- Surfing wisely on the Internet </a:t>
                      </a:r>
                      <a:endParaRPr lang="zh-HK" altLang="en-US" sz="1400" b="1" dirty="0">
                        <a:latin typeface="微軟正黑體" panose="020B0604030504040204" pitchFamily="34" charset="-120"/>
                        <a:ea typeface="微軟正黑體" panose="020B0604030504040204" pitchFamily="34" charset="-120"/>
                      </a:endParaRPr>
                    </a:p>
                  </a:txBody>
                  <a:tcPr marL="0" marR="0" marT="0" marB="0">
                    <a:lnL>
                      <a:noFill/>
                    </a:lnL>
                    <a:lnR>
                      <a:noFill/>
                    </a:lnR>
                    <a:lnT>
                      <a:noFill/>
                    </a:lnT>
                    <a:lnB>
                      <a:noFill/>
                    </a:lnB>
                  </a:tcPr>
                </a:tc>
                <a:tc>
                  <a:txBody>
                    <a:bodyPr/>
                    <a:lstStyle/>
                    <a:p>
                      <a:r>
                        <a:rPr lang="en-US" sz="1800" b="1" dirty="0">
                          <a:latin typeface="微軟正黑體" panose="020B0604030504040204" pitchFamily="34" charset="-120"/>
                          <a:ea typeface="微軟正黑體" panose="020B0604030504040204" pitchFamily="34" charset="-120"/>
                          <a:hlinkClick r:id="rId4"/>
                        </a:rPr>
                        <a:t>http://youtu.be/XgNyJd-iaHs</a:t>
                      </a:r>
                      <a:endParaRPr lang="en-US" sz="1800" b="1" dirty="0">
                        <a:latin typeface="微軟正黑體" panose="020B0604030504040204" pitchFamily="34" charset="-120"/>
                        <a:ea typeface="微軟正黑體" panose="020B0604030504040204" pitchFamily="34" charset="-120"/>
                      </a:endParaRPr>
                    </a:p>
                  </a:txBody>
                  <a:tcPr marL="0" marR="0" marT="0" marB="0">
                    <a:lnL>
                      <a:noFill/>
                    </a:lnL>
                    <a:lnR>
                      <a:noFill/>
                    </a:lnR>
                    <a:lnT>
                      <a:noFill/>
                    </a:lnT>
                    <a:lnB>
                      <a:noFill/>
                    </a:lnB>
                  </a:tcPr>
                </a:tc>
                <a:extLst>
                  <a:ext uri="{0D108BD9-81ED-4DB2-BD59-A6C34878D82A}">
                    <a16:rowId xmlns:a16="http://schemas.microsoft.com/office/drawing/2014/main" val="250049463"/>
                  </a:ext>
                </a:extLst>
              </a:tr>
              <a:tr h="795163">
                <a:tc>
                  <a:txBody>
                    <a:bodyPr/>
                    <a:lstStyle/>
                    <a:p>
                      <a:r>
                        <a:rPr lang="en-US" altLang="zh-HK" sz="1800" b="1">
                          <a:latin typeface="微軟正黑體" panose="020B0604030504040204" pitchFamily="34" charset="-120"/>
                          <a:ea typeface="微軟正黑體" panose="020B0604030504040204" pitchFamily="34" charset="-120"/>
                        </a:rPr>
                        <a:t>4</a:t>
                      </a:r>
                    </a:p>
                  </a:txBody>
                  <a:tcPr marL="0" marR="0" marT="0" marB="0">
                    <a:lnL>
                      <a:noFill/>
                    </a:lnL>
                    <a:lnR>
                      <a:noFill/>
                    </a:lnR>
                    <a:lnT>
                      <a:noFill/>
                    </a:lnT>
                    <a:lnB>
                      <a:noFill/>
                    </a:lnB>
                  </a:tcPr>
                </a:tc>
                <a:tc>
                  <a:txBody>
                    <a:bodyPr/>
                    <a:lstStyle/>
                    <a:p>
                      <a:r>
                        <a:rPr lang="en-US" altLang="zh-HK" sz="1400" b="1" dirty="0">
                          <a:latin typeface="微軟正黑體" panose="020B0604030504040204" pitchFamily="34" charset="-120"/>
                          <a:ea typeface="微軟正黑體" panose="020B0604030504040204" pitchFamily="34" charset="-120"/>
                        </a:rPr>
                        <a:t>Young people's partners -- Teachers and parents as social media partners</a:t>
                      </a:r>
                      <a:endParaRPr lang="zh-HK" altLang="en-US" sz="1400" b="1" dirty="0">
                        <a:latin typeface="微軟正黑體" panose="020B0604030504040204" pitchFamily="34" charset="-120"/>
                        <a:ea typeface="微軟正黑體" panose="020B0604030504040204" pitchFamily="34" charset="-120"/>
                      </a:endParaRPr>
                    </a:p>
                  </a:txBody>
                  <a:tcPr marL="0" marR="0" marT="0" marB="0">
                    <a:lnL>
                      <a:noFill/>
                    </a:lnL>
                    <a:lnR>
                      <a:noFill/>
                    </a:lnR>
                    <a:lnT>
                      <a:noFill/>
                    </a:lnT>
                    <a:lnB>
                      <a:noFill/>
                    </a:lnB>
                  </a:tcPr>
                </a:tc>
                <a:tc>
                  <a:txBody>
                    <a:bodyPr/>
                    <a:lstStyle/>
                    <a:p>
                      <a:r>
                        <a:rPr lang="en-US" sz="1800" b="1" dirty="0">
                          <a:latin typeface="微軟正黑體" panose="020B0604030504040204" pitchFamily="34" charset="-120"/>
                          <a:ea typeface="微軟正黑體" panose="020B0604030504040204" pitchFamily="34" charset="-120"/>
                          <a:hlinkClick r:id="rId5"/>
                        </a:rPr>
                        <a:t>http://youtu.be/F5JAka-LNMQ</a:t>
                      </a:r>
                      <a:endParaRPr lang="en-US" sz="1800" b="1" dirty="0">
                        <a:latin typeface="微軟正黑體" panose="020B0604030504040204" pitchFamily="34" charset="-120"/>
                        <a:ea typeface="微軟正黑體" panose="020B0604030504040204" pitchFamily="34" charset="-120"/>
                      </a:endParaRPr>
                    </a:p>
                  </a:txBody>
                  <a:tcPr marL="0" marR="0" marT="0" marB="0">
                    <a:lnL>
                      <a:noFill/>
                    </a:lnL>
                    <a:lnR>
                      <a:noFill/>
                    </a:lnR>
                    <a:lnT>
                      <a:noFill/>
                    </a:lnT>
                    <a:lnB>
                      <a:noFill/>
                    </a:lnB>
                  </a:tcPr>
                </a:tc>
                <a:extLst>
                  <a:ext uri="{0D108BD9-81ED-4DB2-BD59-A6C34878D82A}">
                    <a16:rowId xmlns:a16="http://schemas.microsoft.com/office/drawing/2014/main" val="1077039328"/>
                  </a:ext>
                </a:extLst>
              </a:tr>
              <a:tr h="795163">
                <a:tc>
                  <a:txBody>
                    <a:bodyPr/>
                    <a:lstStyle/>
                    <a:p>
                      <a:r>
                        <a:rPr lang="en-US" altLang="zh-HK" sz="1800" b="1">
                          <a:latin typeface="微軟正黑體" panose="020B0604030504040204" pitchFamily="34" charset="-120"/>
                          <a:ea typeface="微軟正黑體" panose="020B0604030504040204" pitchFamily="34" charset="-120"/>
                        </a:rPr>
                        <a:t>5</a:t>
                      </a:r>
                    </a:p>
                  </a:txBody>
                  <a:tcPr marL="0" marR="0" marT="0" marB="0">
                    <a:lnL>
                      <a:noFill/>
                    </a:lnL>
                    <a:lnR>
                      <a:noFill/>
                    </a:lnR>
                    <a:lnT>
                      <a:noFill/>
                    </a:lnT>
                    <a:lnB>
                      <a:noFill/>
                    </a:lnB>
                  </a:tcPr>
                </a:tc>
                <a:tc>
                  <a:txBody>
                    <a:bodyPr/>
                    <a:lstStyle/>
                    <a:p>
                      <a:r>
                        <a:rPr lang="en-US" altLang="zh-HK" sz="1400" b="1" dirty="0">
                          <a:latin typeface="微軟正黑體" panose="020B0604030504040204" pitchFamily="34" charset="-120"/>
                          <a:ea typeface="微軟正黑體" panose="020B0604030504040204" pitchFamily="34" charset="-120"/>
                        </a:rPr>
                        <a:t>Never cheat or be cheated -- Cautious about making friends online</a:t>
                      </a:r>
                      <a:endParaRPr lang="zh-HK" altLang="en-US" sz="1400" b="1" dirty="0">
                        <a:latin typeface="微軟正黑體" panose="020B0604030504040204" pitchFamily="34" charset="-120"/>
                        <a:ea typeface="微軟正黑體" panose="020B0604030504040204" pitchFamily="34" charset="-120"/>
                      </a:endParaRPr>
                    </a:p>
                  </a:txBody>
                  <a:tcPr marL="0" marR="0" marT="0" marB="0">
                    <a:lnL>
                      <a:noFill/>
                    </a:lnL>
                    <a:lnR>
                      <a:noFill/>
                    </a:lnR>
                    <a:lnT>
                      <a:noFill/>
                    </a:lnT>
                    <a:lnB>
                      <a:noFill/>
                    </a:lnB>
                  </a:tcPr>
                </a:tc>
                <a:tc>
                  <a:txBody>
                    <a:bodyPr/>
                    <a:lstStyle/>
                    <a:p>
                      <a:r>
                        <a:rPr lang="en-US" sz="1800" b="1" dirty="0">
                          <a:latin typeface="微軟正黑體" panose="020B0604030504040204" pitchFamily="34" charset="-120"/>
                          <a:ea typeface="微軟正黑體" panose="020B0604030504040204" pitchFamily="34" charset="-120"/>
                          <a:hlinkClick r:id="rId6"/>
                        </a:rPr>
                        <a:t>http://youtu.be/M3PJwZetscU</a:t>
                      </a:r>
                      <a:endParaRPr lang="en-US" sz="1800" b="1" dirty="0">
                        <a:latin typeface="微軟正黑體" panose="020B0604030504040204" pitchFamily="34" charset="-120"/>
                        <a:ea typeface="微軟正黑體" panose="020B0604030504040204" pitchFamily="34" charset="-120"/>
                      </a:endParaRPr>
                    </a:p>
                  </a:txBody>
                  <a:tcPr marL="0" marR="0" marT="0" marB="0">
                    <a:lnL>
                      <a:noFill/>
                    </a:lnL>
                    <a:lnR>
                      <a:noFill/>
                    </a:lnR>
                    <a:lnT>
                      <a:noFill/>
                    </a:lnT>
                    <a:lnB>
                      <a:noFill/>
                    </a:lnB>
                  </a:tcPr>
                </a:tc>
                <a:extLst>
                  <a:ext uri="{0D108BD9-81ED-4DB2-BD59-A6C34878D82A}">
                    <a16:rowId xmlns:a16="http://schemas.microsoft.com/office/drawing/2014/main" val="2279917887"/>
                  </a:ext>
                </a:extLst>
              </a:tr>
              <a:tr h="530108">
                <a:tc>
                  <a:txBody>
                    <a:bodyPr/>
                    <a:lstStyle/>
                    <a:p>
                      <a:r>
                        <a:rPr lang="en-US" altLang="zh-HK" sz="1800" b="1">
                          <a:latin typeface="微軟正黑體" panose="020B0604030504040204" pitchFamily="34" charset="-120"/>
                          <a:ea typeface="微軟正黑體" panose="020B0604030504040204" pitchFamily="34" charset="-120"/>
                        </a:rPr>
                        <a:t>6</a:t>
                      </a:r>
                    </a:p>
                  </a:txBody>
                  <a:tcPr marL="0" marR="0" marT="0" marB="0">
                    <a:lnL>
                      <a:noFill/>
                    </a:lnL>
                    <a:lnR>
                      <a:noFill/>
                    </a:lnR>
                    <a:lnT>
                      <a:noFill/>
                    </a:lnT>
                    <a:lnB>
                      <a:noFill/>
                    </a:lnB>
                  </a:tcPr>
                </a:tc>
                <a:tc>
                  <a:txBody>
                    <a:bodyPr/>
                    <a:lstStyle/>
                    <a:p>
                      <a:r>
                        <a:rPr lang="en-US" altLang="zh-HK" sz="1400" b="1" dirty="0">
                          <a:latin typeface="微軟正黑體" panose="020B0604030504040204" pitchFamily="34" charset="-120"/>
                          <a:ea typeface="微軟正黑體" panose="020B0604030504040204" pitchFamily="34" charset="-120"/>
                        </a:rPr>
                        <a:t>Can you blindfold for children? -- Watch out online pornography</a:t>
                      </a:r>
                      <a:endParaRPr lang="zh-HK" altLang="en-US" sz="1400" b="1" dirty="0">
                        <a:latin typeface="微軟正黑體" panose="020B0604030504040204" pitchFamily="34" charset="-120"/>
                        <a:ea typeface="微軟正黑體" panose="020B0604030504040204" pitchFamily="34" charset="-120"/>
                      </a:endParaRPr>
                    </a:p>
                  </a:txBody>
                  <a:tcPr marL="0" marR="0" marT="0" marB="0">
                    <a:lnL>
                      <a:noFill/>
                    </a:lnL>
                    <a:lnR>
                      <a:noFill/>
                    </a:lnR>
                    <a:lnT>
                      <a:noFill/>
                    </a:lnT>
                    <a:lnB>
                      <a:noFill/>
                    </a:lnB>
                  </a:tcPr>
                </a:tc>
                <a:tc>
                  <a:txBody>
                    <a:bodyPr/>
                    <a:lstStyle/>
                    <a:p>
                      <a:r>
                        <a:rPr lang="en-US" sz="1800" b="1" dirty="0">
                          <a:latin typeface="微軟正黑體" panose="020B0604030504040204" pitchFamily="34" charset="-120"/>
                          <a:ea typeface="微軟正黑體" panose="020B0604030504040204" pitchFamily="34" charset="-120"/>
                          <a:hlinkClick r:id="rId7"/>
                        </a:rPr>
                        <a:t>http://youtu.be/LtkNX5vBcrU</a:t>
                      </a:r>
                      <a:endParaRPr lang="en-US" sz="1800" b="1" dirty="0">
                        <a:latin typeface="微軟正黑體" panose="020B0604030504040204" pitchFamily="34" charset="-120"/>
                        <a:ea typeface="微軟正黑體" panose="020B0604030504040204" pitchFamily="34" charset="-120"/>
                      </a:endParaRPr>
                    </a:p>
                  </a:txBody>
                  <a:tcPr marL="0" marR="0" marT="0" marB="0">
                    <a:lnL>
                      <a:noFill/>
                    </a:lnL>
                    <a:lnR>
                      <a:noFill/>
                    </a:lnR>
                    <a:lnT>
                      <a:noFill/>
                    </a:lnT>
                    <a:lnB>
                      <a:noFill/>
                    </a:lnB>
                  </a:tcPr>
                </a:tc>
                <a:extLst>
                  <a:ext uri="{0D108BD9-81ED-4DB2-BD59-A6C34878D82A}">
                    <a16:rowId xmlns:a16="http://schemas.microsoft.com/office/drawing/2014/main" val="38393483"/>
                  </a:ext>
                </a:extLst>
              </a:tr>
              <a:tr h="265054">
                <a:tc>
                  <a:txBody>
                    <a:bodyPr/>
                    <a:lstStyle/>
                    <a:p>
                      <a:r>
                        <a:rPr lang="en-US" altLang="zh-HK" sz="1800" b="1">
                          <a:latin typeface="微軟正黑體" panose="020B0604030504040204" pitchFamily="34" charset="-120"/>
                          <a:ea typeface="微軟正黑體" panose="020B0604030504040204" pitchFamily="34" charset="-120"/>
                        </a:rPr>
                        <a:t>7</a:t>
                      </a:r>
                    </a:p>
                  </a:txBody>
                  <a:tcPr marL="0" marR="0" marT="0" marB="0">
                    <a:lnL>
                      <a:noFill/>
                    </a:lnL>
                    <a:lnR>
                      <a:noFill/>
                    </a:lnR>
                    <a:lnT>
                      <a:noFill/>
                    </a:lnT>
                    <a:lnB>
                      <a:noFill/>
                    </a:lnB>
                  </a:tcPr>
                </a:tc>
                <a:tc>
                  <a:txBody>
                    <a:bodyPr/>
                    <a:lstStyle/>
                    <a:p>
                      <a:r>
                        <a:rPr lang="en-US" altLang="zh-HK" sz="1400" b="1" dirty="0">
                          <a:latin typeface="微軟正黑體" panose="020B0604030504040204" pitchFamily="34" charset="-120"/>
                          <a:ea typeface="微軟正黑體" panose="020B0604030504040204" pitchFamily="34" charset="-120"/>
                        </a:rPr>
                        <a:t>Don't attack -- Online bullying</a:t>
                      </a:r>
                    </a:p>
                    <a:p>
                      <a:endParaRPr lang="zh-HK" altLang="en-US" sz="1400" b="1" dirty="0">
                        <a:latin typeface="微軟正黑體" panose="020B0604030504040204" pitchFamily="34" charset="-120"/>
                        <a:ea typeface="微軟正黑體" panose="020B0604030504040204" pitchFamily="34" charset="-120"/>
                      </a:endParaRPr>
                    </a:p>
                  </a:txBody>
                  <a:tcPr marL="0" marR="0" marT="0" marB="0">
                    <a:lnL>
                      <a:noFill/>
                    </a:lnL>
                    <a:lnR>
                      <a:noFill/>
                    </a:lnR>
                    <a:lnT>
                      <a:noFill/>
                    </a:lnT>
                    <a:lnB>
                      <a:noFill/>
                    </a:lnB>
                  </a:tcPr>
                </a:tc>
                <a:tc>
                  <a:txBody>
                    <a:bodyPr/>
                    <a:lstStyle/>
                    <a:p>
                      <a:r>
                        <a:rPr lang="en-US" sz="1800" b="1">
                          <a:latin typeface="微軟正黑體" panose="020B0604030504040204" pitchFamily="34" charset="-120"/>
                          <a:ea typeface="微軟正黑體" panose="020B0604030504040204" pitchFamily="34" charset="-120"/>
                          <a:hlinkClick r:id="rId8"/>
                        </a:rPr>
                        <a:t>http://youtu.be/dBY0dYINLFM</a:t>
                      </a:r>
                      <a:endParaRPr lang="en-US" sz="1800" b="1">
                        <a:latin typeface="微軟正黑體" panose="020B0604030504040204" pitchFamily="34" charset="-120"/>
                        <a:ea typeface="微軟正黑體" panose="020B0604030504040204" pitchFamily="34" charset="-120"/>
                      </a:endParaRPr>
                    </a:p>
                  </a:txBody>
                  <a:tcPr marL="0" marR="0" marT="0" marB="0">
                    <a:lnL>
                      <a:noFill/>
                    </a:lnL>
                    <a:lnR>
                      <a:noFill/>
                    </a:lnR>
                    <a:lnT>
                      <a:noFill/>
                    </a:lnT>
                    <a:lnB>
                      <a:noFill/>
                    </a:lnB>
                  </a:tcPr>
                </a:tc>
                <a:extLst>
                  <a:ext uri="{0D108BD9-81ED-4DB2-BD59-A6C34878D82A}">
                    <a16:rowId xmlns:a16="http://schemas.microsoft.com/office/drawing/2014/main" val="1552457882"/>
                  </a:ext>
                </a:extLst>
              </a:tr>
              <a:tr h="530108">
                <a:tc>
                  <a:txBody>
                    <a:bodyPr/>
                    <a:lstStyle/>
                    <a:p>
                      <a:r>
                        <a:rPr lang="en-US" altLang="zh-HK" sz="1800" b="1">
                          <a:latin typeface="微軟正黑體" panose="020B0604030504040204" pitchFamily="34" charset="-120"/>
                          <a:ea typeface="微軟正黑體" panose="020B0604030504040204" pitchFamily="34" charset="-120"/>
                        </a:rPr>
                        <a:t>8</a:t>
                      </a:r>
                    </a:p>
                  </a:txBody>
                  <a:tcPr marL="0" marR="0" marT="0" marB="0">
                    <a:lnL>
                      <a:noFill/>
                    </a:lnL>
                    <a:lnR>
                      <a:noFill/>
                    </a:lnR>
                    <a:lnT>
                      <a:noFill/>
                    </a:lnT>
                    <a:lnB>
                      <a:noFill/>
                    </a:lnB>
                  </a:tcPr>
                </a:tc>
                <a:tc>
                  <a:txBody>
                    <a:bodyPr/>
                    <a:lstStyle/>
                    <a:p>
                      <a:r>
                        <a:rPr lang="en-US" altLang="zh-HK" sz="1400" b="1" dirty="0">
                          <a:latin typeface="微軟正黑體" panose="020B0604030504040204" pitchFamily="34" charset="-120"/>
                          <a:ea typeface="微軟正黑體" panose="020B0604030504040204" pitchFamily="34" charset="-120"/>
                        </a:rPr>
                        <a:t>Don't want others to steal from you -- Respect Intellectual Property</a:t>
                      </a:r>
                      <a:endParaRPr lang="zh-HK" altLang="en-US" sz="1400" b="1" dirty="0">
                        <a:latin typeface="微軟正黑體" panose="020B0604030504040204" pitchFamily="34" charset="-120"/>
                        <a:ea typeface="微軟正黑體" panose="020B0604030504040204" pitchFamily="34" charset="-120"/>
                      </a:endParaRPr>
                    </a:p>
                  </a:txBody>
                  <a:tcPr marL="0" marR="0" marT="0" marB="0">
                    <a:lnL>
                      <a:noFill/>
                    </a:lnL>
                    <a:lnR>
                      <a:noFill/>
                    </a:lnR>
                    <a:lnT>
                      <a:noFill/>
                    </a:lnT>
                    <a:lnB>
                      <a:noFill/>
                    </a:lnB>
                  </a:tcPr>
                </a:tc>
                <a:tc>
                  <a:txBody>
                    <a:bodyPr/>
                    <a:lstStyle/>
                    <a:p>
                      <a:r>
                        <a:rPr lang="en-US" sz="1800" b="1" dirty="0">
                          <a:latin typeface="微軟正黑體" panose="020B0604030504040204" pitchFamily="34" charset="-120"/>
                          <a:ea typeface="微軟正黑體" panose="020B0604030504040204" pitchFamily="34" charset="-120"/>
                          <a:hlinkClick r:id="rId9"/>
                        </a:rPr>
                        <a:t>http://youtu.be/qETOhQc8ttI</a:t>
                      </a:r>
                      <a:endParaRPr lang="en-US" sz="1800" b="1" dirty="0">
                        <a:latin typeface="微軟正黑體" panose="020B0604030504040204" pitchFamily="34" charset="-120"/>
                        <a:ea typeface="微軟正黑體" panose="020B0604030504040204" pitchFamily="34" charset="-120"/>
                      </a:endParaRPr>
                    </a:p>
                  </a:txBody>
                  <a:tcPr marL="0" marR="0" marT="0" marB="0">
                    <a:lnL>
                      <a:noFill/>
                    </a:lnL>
                    <a:lnR>
                      <a:noFill/>
                    </a:lnR>
                    <a:lnT>
                      <a:noFill/>
                    </a:lnT>
                    <a:lnB>
                      <a:noFill/>
                    </a:lnB>
                  </a:tcPr>
                </a:tc>
                <a:extLst>
                  <a:ext uri="{0D108BD9-81ED-4DB2-BD59-A6C34878D82A}">
                    <a16:rowId xmlns:a16="http://schemas.microsoft.com/office/drawing/2014/main" val="1702066753"/>
                  </a:ext>
                </a:extLst>
              </a:tr>
              <a:tr h="530108">
                <a:tc>
                  <a:txBody>
                    <a:bodyPr/>
                    <a:lstStyle/>
                    <a:p>
                      <a:r>
                        <a:rPr lang="en-US" altLang="zh-HK" sz="1800" b="1">
                          <a:latin typeface="微軟正黑體" panose="020B0604030504040204" pitchFamily="34" charset="-120"/>
                          <a:ea typeface="微軟正黑體" panose="020B0604030504040204" pitchFamily="34" charset="-120"/>
                        </a:rPr>
                        <a:t>9</a:t>
                      </a:r>
                    </a:p>
                  </a:txBody>
                  <a:tcPr marL="0" marR="0" marT="0" marB="0">
                    <a:lnL>
                      <a:noFill/>
                    </a:lnL>
                    <a:lnR>
                      <a:noFill/>
                    </a:lnR>
                    <a:lnT>
                      <a:noFill/>
                    </a:lnT>
                    <a:lnB>
                      <a:noFill/>
                    </a:lnB>
                  </a:tcPr>
                </a:tc>
                <a:tc>
                  <a:txBody>
                    <a:bodyPr/>
                    <a:lstStyle/>
                    <a:p>
                      <a:r>
                        <a:rPr lang="en-US" altLang="zh-HK" sz="1400" b="1" dirty="0">
                          <a:latin typeface="微軟正黑體" panose="020B0604030504040204" pitchFamily="34" charset="-120"/>
                          <a:ea typeface="微軟正黑體" panose="020B0604030504040204" pitchFamily="34" charset="-120"/>
                        </a:rPr>
                        <a:t>You are the master -- Avoid addiction in Internet</a:t>
                      </a:r>
                      <a:endParaRPr lang="zh-HK" altLang="en-US" sz="1400" b="1" dirty="0">
                        <a:latin typeface="微軟正黑體" panose="020B0604030504040204" pitchFamily="34" charset="-120"/>
                        <a:ea typeface="微軟正黑體" panose="020B0604030504040204" pitchFamily="34" charset="-120"/>
                      </a:endParaRPr>
                    </a:p>
                  </a:txBody>
                  <a:tcPr marL="0" marR="0" marT="0" marB="0">
                    <a:lnL>
                      <a:noFill/>
                    </a:lnL>
                    <a:lnR>
                      <a:noFill/>
                    </a:lnR>
                    <a:lnT>
                      <a:noFill/>
                    </a:lnT>
                    <a:lnB>
                      <a:noFill/>
                    </a:lnB>
                  </a:tcPr>
                </a:tc>
                <a:tc>
                  <a:txBody>
                    <a:bodyPr/>
                    <a:lstStyle/>
                    <a:p>
                      <a:r>
                        <a:rPr lang="en-US" sz="1800" b="1" dirty="0">
                          <a:latin typeface="微軟正黑體" panose="020B0604030504040204" pitchFamily="34" charset="-120"/>
                          <a:ea typeface="微軟正黑體" panose="020B0604030504040204" pitchFamily="34" charset="-120"/>
                          <a:hlinkClick r:id="rId10"/>
                        </a:rPr>
                        <a:t>http://youtu.be/NrgKvkEZ7N0</a:t>
                      </a:r>
                      <a:endParaRPr lang="en-US" sz="1800" b="1" dirty="0">
                        <a:latin typeface="微軟正黑體" panose="020B0604030504040204" pitchFamily="34" charset="-120"/>
                        <a:ea typeface="微軟正黑體" panose="020B0604030504040204" pitchFamily="34" charset="-120"/>
                      </a:endParaRPr>
                    </a:p>
                  </a:txBody>
                  <a:tcPr marL="0" marR="0" marT="0" marB="0">
                    <a:lnL>
                      <a:noFill/>
                    </a:lnL>
                    <a:lnR>
                      <a:noFill/>
                    </a:lnR>
                    <a:lnT>
                      <a:noFill/>
                    </a:lnT>
                    <a:lnB>
                      <a:noFill/>
                    </a:lnB>
                  </a:tcPr>
                </a:tc>
                <a:extLst>
                  <a:ext uri="{0D108BD9-81ED-4DB2-BD59-A6C34878D82A}">
                    <a16:rowId xmlns:a16="http://schemas.microsoft.com/office/drawing/2014/main" val="1766501659"/>
                  </a:ext>
                </a:extLst>
              </a:tr>
              <a:tr h="530108">
                <a:tc>
                  <a:txBody>
                    <a:bodyPr/>
                    <a:lstStyle/>
                    <a:p>
                      <a:r>
                        <a:rPr lang="en-US" altLang="zh-HK" sz="1800" b="1">
                          <a:latin typeface="微軟正黑體" panose="020B0604030504040204" pitchFamily="34" charset="-120"/>
                          <a:ea typeface="微軟正黑體" panose="020B0604030504040204" pitchFamily="34" charset="-120"/>
                        </a:rPr>
                        <a:t>10</a:t>
                      </a:r>
                    </a:p>
                  </a:txBody>
                  <a:tcPr marL="0" marR="0" marT="0" marB="0">
                    <a:lnL>
                      <a:noFill/>
                    </a:lnL>
                    <a:lnR>
                      <a:noFill/>
                    </a:lnR>
                    <a:lnT>
                      <a:noFill/>
                    </a:lnT>
                    <a:lnB>
                      <a:noFill/>
                    </a:lnB>
                  </a:tcPr>
                </a:tc>
                <a:tc>
                  <a:txBody>
                    <a:bodyPr/>
                    <a:lstStyle/>
                    <a:p>
                      <a:r>
                        <a:rPr lang="en-US" altLang="zh-HK" sz="1400" b="1" dirty="0">
                          <a:latin typeface="微軟正黑體" panose="020B0604030504040204" pitchFamily="34" charset="-120"/>
                          <a:ea typeface="微軟正黑體" panose="020B0604030504040204" pitchFamily="34" charset="-120"/>
                        </a:rPr>
                        <a:t>Who am I? -- Build up proper Internet </a:t>
                      </a:r>
                      <a:r>
                        <a:rPr lang="en-US" altLang="zh-HK" sz="1400" b="1" dirty="0" err="1">
                          <a:latin typeface="微軟正黑體" panose="020B0604030504040204" pitchFamily="34" charset="-120"/>
                          <a:ea typeface="微軟正黑體" panose="020B0604030504040204" pitchFamily="34" charset="-120"/>
                        </a:rPr>
                        <a:t>Behaviour</a:t>
                      </a:r>
                      <a:endParaRPr lang="zh-HK" altLang="en-US" sz="1400" b="1" dirty="0">
                        <a:latin typeface="微軟正黑體" panose="020B0604030504040204" pitchFamily="34" charset="-120"/>
                        <a:ea typeface="微軟正黑體" panose="020B0604030504040204" pitchFamily="34" charset="-120"/>
                      </a:endParaRPr>
                    </a:p>
                  </a:txBody>
                  <a:tcPr marL="0" marR="0" marT="0" marB="0">
                    <a:lnL>
                      <a:noFill/>
                    </a:lnL>
                    <a:lnR>
                      <a:noFill/>
                    </a:lnR>
                    <a:lnT>
                      <a:noFill/>
                    </a:lnT>
                    <a:lnB>
                      <a:noFill/>
                    </a:lnB>
                  </a:tcPr>
                </a:tc>
                <a:tc>
                  <a:txBody>
                    <a:bodyPr/>
                    <a:lstStyle/>
                    <a:p>
                      <a:r>
                        <a:rPr lang="en-US" sz="1800" b="1" dirty="0">
                          <a:latin typeface="微軟正黑體" panose="020B0604030504040204" pitchFamily="34" charset="-120"/>
                          <a:ea typeface="微軟正黑體" panose="020B0604030504040204" pitchFamily="34" charset="-120"/>
                          <a:hlinkClick r:id="rId11"/>
                        </a:rPr>
                        <a:t>http://youtu.be/Ouqdesp_8zI</a:t>
                      </a:r>
                      <a:endParaRPr lang="en-US" sz="1800" b="1" dirty="0">
                        <a:latin typeface="微軟正黑體" panose="020B0604030504040204" pitchFamily="34" charset="-120"/>
                        <a:ea typeface="微軟正黑體" panose="020B0604030504040204" pitchFamily="34" charset="-120"/>
                      </a:endParaRPr>
                    </a:p>
                  </a:txBody>
                  <a:tcPr marL="0" marR="0" marT="0" marB="0">
                    <a:lnL>
                      <a:noFill/>
                    </a:lnL>
                    <a:lnR>
                      <a:noFill/>
                    </a:lnR>
                    <a:lnT>
                      <a:noFill/>
                    </a:lnT>
                    <a:lnB>
                      <a:noFill/>
                    </a:lnB>
                  </a:tcPr>
                </a:tc>
                <a:extLst>
                  <a:ext uri="{0D108BD9-81ED-4DB2-BD59-A6C34878D82A}">
                    <a16:rowId xmlns:a16="http://schemas.microsoft.com/office/drawing/2014/main" val="528352736"/>
                  </a:ext>
                </a:extLst>
              </a:tr>
            </a:tbl>
          </a:graphicData>
        </a:graphic>
      </p:graphicFrame>
      <p:sp>
        <p:nvSpPr>
          <p:cNvPr id="2" name="標題 1"/>
          <p:cNvSpPr>
            <a:spLocks noGrp="1"/>
          </p:cNvSpPr>
          <p:nvPr>
            <p:ph type="title"/>
          </p:nvPr>
        </p:nvSpPr>
        <p:spPr>
          <a:xfrm>
            <a:off x="8477250" y="1564627"/>
            <a:ext cx="3144774" cy="1645920"/>
          </a:xfrm>
        </p:spPr>
        <p:txBody>
          <a:bodyPr>
            <a:noAutofit/>
          </a:bodyPr>
          <a:lstStyle/>
          <a:p>
            <a:r>
              <a:rPr lang="en-US" altLang="zh-TW" sz="4400" b="1" dirty="0">
                <a:solidFill>
                  <a:srgbClr val="0070C0"/>
                </a:solidFill>
                <a:latin typeface="微軟正黑體" panose="020B0604030504040204" pitchFamily="34" charset="-120"/>
                <a:ea typeface="微軟正黑體" panose="020B0604030504040204" pitchFamily="34" charset="-120"/>
              </a:rPr>
              <a:t>Videos related to internet safety</a:t>
            </a:r>
            <a:endParaRPr lang="zh-HK" altLang="en-US" sz="4400" dirty="0"/>
          </a:p>
        </p:txBody>
      </p:sp>
      <p:sp>
        <p:nvSpPr>
          <p:cNvPr id="6" name="矩形 5"/>
          <p:cNvSpPr/>
          <p:nvPr/>
        </p:nvSpPr>
        <p:spPr>
          <a:xfrm>
            <a:off x="8477250" y="4154557"/>
            <a:ext cx="2963760" cy="2062103"/>
          </a:xfrm>
          <a:prstGeom prst="rect">
            <a:avLst/>
          </a:prstGeom>
        </p:spPr>
        <p:txBody>
          <a:bodyPr wrap="square">
            <a:spAutoFit/>
          </a:bodyPr>
          <a:lstStyle/>
          <a:p>
            <a:r>
              <a:rPr lang="en-US" altLang="zh-TW" sz="1600" dirty="0">
                <a:latin typeface="微軟正黑體" panose="020B0604030504040204" pitchFamily="34" charset="-120"/>
                <a:ea typeface="微軟正黑體" panose="020B0604030504040204" pitchFamily="34" charset="-120"/>
              </a:rPr>
              <a:t>(Source: EDB https://</a:t>
            </a:r>
            <a:r>
              <a:rPr lang="en-US" altLang="zh-TW" sz="1600" dirty="0" smtClean="0">
                <a:latin typeface="微軟正黑體" panose="020B0604030504040204" pitchFamily="34" charset="-120"/>
                <a:ea typeface="微軟正黑體" panose="020B0604030504040204" pitchFamily="34" charset="-120"/>
              </a:rPr>
              <a:t>www.edb.gov.hk/en/teacher/student-guidance-discipline-services/gd-resources/related-resources/video-clips-and-lesson-plans-on-cybersafety.html</a:t>
            </a:r>
            <a:r>
              <a:rPr lang="en-US" altLang="zh-TW" sz="1600" dirty="0">
                <a:latin typeface="微軟正黑體" panose="020B0604030504040204" pitchFamily="34" charset="-120"/>
                <a:ea typeface="微軟正黑體" panose="020B0604030504040204" pitchFamily="34" charset="-120"/>
              </a:rPr>
              <a:t>)</a:t>
            </a:r>
            <a:endParaRPr lang="zh-HK" altLang="en-US" sz="1600" dirty="0"/>
          </a:p>
        </p:txBody>
      </p:sp>
      <p:sp>
        <p:nvSpPr>
          <p:cNvPr id="3" name="矩形 2"/>
          <p:cNvSpPr/>
          <p:nvPr/>
        </p:nvSpPr>
        <p:spPr>
          <a:xfrm>
            <a:off x="258417" y="417443"/>
            <a:ext cx="7653131" cy="6091823"/>
          </a:xfrm>
          <a:prstGeom prst="rect">
            <a:avLst/>
          </a:prstGeom>
          <a:noFill/>
          <a:ln w="28575" cmpd="thickThin"/>
        </p:spPr>
        <p:style>
          <a:lnRef idx="2">
            <a:schemeClr val="accent5"/>
          </a:lnRef>
          <a:fillRef idx="1">
            <a:schemeClr val="lt1"/>
          </a:fillRef>
          <a:effectRef idx="0">
            <a:schemeClr val="accent5"/>
          </a:effectRef>
          <a:fontRef idx="minor">
            <a:schemeClr val="dk1"/>
          </a:fontRef>
        </p:style>
        <p:txBody>
          <a:bodyPr rtlCol="0" anchor="ctr"/>
          <a:lstStyle/>
          <a:p>
            <a:pPr algn="ctr"/>
            <a:endParaRPr lang="zh-HK" altLang="en-US"/>
          </a:p>
        </p:txBody>
      </p:sp>
    </p:spTree>
    <p:extLst>
      <p:ext uri="{BB962C8B-B14F-4D97-AF65-F5344CB8AC3E}">
        <p14:creationId xmlns:p14="http://schemas.microsoft.com/office/powerpoint/2010/main" val="1639279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7029" y="613097"/>
            <a:ext cx="10058400" cy="1371600"/>
          </a:xfrm>
        </p:spPr>
        <p:txBody>
          <a:bodyPr/>
          <a:lstStyle/>
          <a:p>
            <a:r>
              <a:rPr lang="en-US" altLang="zh-TW" b="1" dirty="0">
                <a:solidFill>
                  <a:srgbClr val="0070C0"/>
                </a:solidFill>
                <a:latin typeface="微軟正黑體" panose="020B0604030504040204" pitchFamily="34" charset="-120"/>
                <a:ea typeface="微軟正黑體" panose="020B0604030504040204" pitchFamily="34" charset="-120"/>
              </a:rPr>
              <a:t>Suggested </a:t>
            </a:r>
            <a:r>
              <a:rPr lang="en-US" altLang="zh-TW" b="1" dirty="0" smtClean="0">
                <a:solidFill>
                  <a:srgbClr val="0070C0"/>
                </a:solidFill>
                <a:latin typeface="微軟正黑體" panose="020B0604030504040204" pitchFamily="34" charset="-120"/>
                <a:ea typeface="微軟正黑體" panose="020B0604030504040204" pitchFamily="34" charset="-120"/>
              </a:rPr>
              <a:t>Questions</a:t>
            </a:r>
            <a:endParaRPr lang="zh-HK" altLang="en-US" b="1" dirty="0">
              <a:solidFill>
                <a:srgbClr val="0070C0"/>
              </a:solidFill>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a:xfrm>
            <a:off x="537029" y="2103119"/>
            <a:ext cx="11146971" cy="4284617"/>
          </a:xfrm>
        </p:spPr>
        <p:txBody>
          <a:bodyPr>
            <a:normAutofit fontScale="92500" lnSpcReduction="20000"/>
          </a:bodyPr>
          <a:lstStyle/>
          <a:p>
            <a:pPr>
              <a:buFont typeface="Wingdings" panose="05000000000000000000" pitchFamily="2" charset="2"/>
              <a:buChar char="l"/>
            </a:pPr>
            <a:r>
              <a:rPr lang="en-US" altLang="zh-TW" sz="2800" dirty="0">
                <a:latin typeface="微軟正黑體" panose="020B0604030504040204" pitchFamily="34" charset="-120"/>
                <a:ea typeface="微軟正黑體" panose="020B0604030504040204" pitchFamily="34" charset="-120"/>
              </a:rPr>
              <a:t>What </a:t>
            </a:r>
            <a:r>
              <a:rPr lang="en-US" altLang="zh-TW" sz="2800" dirty="0" smtClean="0">
                <a:latin typeface="微軟正黑體" panose="020B0604030504040204" pitchFamily="34" charset="-120"/>
                <a:ea typeface="微軟正黑體" panose="020B0604030504040204" pitchFamily="34" charset="-120"/>
              </a:rPr>
              <a:t>convenience and </a:t>
            </a:r>
            <a:r>
              <a:rPr lang="en-US" altLang="zh-TW" sz="2800" dirty="0">
                <a:latin typeface="微軟正黑體" panose="020B0604030504040204" pitchFamily="34" charset="-120"/>
                <a:ea typeface="微軟正黑體" panose="020B0604030504040204" pitchFamily="34" charset="-120"/>
              </a:rPr>
              <a:t>risks does the popularity of the Internet bring to people's lives?</a:t>
            </a:r>
          </a:p>
          <a:p>
            <a:pPr>
              <a:buFont typeface="Wingdings" panose="05000000000000000000" pitchFamily="2" charset="2"/>
              <a:buChar char="l"/>
            </a:pPr>
            <a:endParaRPr lang="en-US" altLang="zh-TW" sz="28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l"/>
            </a:pPr>
            <a:r>
              <a:rPr lang="en-US" altLang="zh-TW" sz="2800" dirty="0">
                <a:latin typeface="微軟正黑體" panose="020B0604030504040204" pitchFamily="34" charset="-120"/>
                <a:ea typeface="微軟正黑體" panose="020B0604030504040204" pitchFamily="34" charset="-120"/>
              </a:rPr>
              <a:t>What is the importance of cyber security to social development?</a:t>
            </a:r>
          </a:p>
          <a:p>
            <a:pPr>
              <a:buFont typeface="Wingdings" panose="05000000000000000000" pitchFamily="2" charset="2"/>
              <a:buChar char="l"/>
            </a:pPr>
            <a:endParaRPr lang="en-US" altLang="zh-TW" sz="28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l"/>
            </a:pPr>
            <a:r>
              <a:rPr lang="en-US" altLang="zh-TW" sz="2800" dirty="0">
                <a:latin typeface="微軟正黑體" panose="020B0604030504040204" pitchFamily="34" charset="-120"/>
                <a:ea typeface="微軟正黑體" panose="020B0604030504040204" pitchFamily="34" charset="-120"/>
              </a:rPr>
              <a:t>How can various stakeholders promote cyber security? </a:t>
            </a:r>
            <a:r>
              <a:rPr lang="en-US" altLang="zh-TW" sz="2800" dirty="0" smtClean="0">
                <a:latin typeface="微軟正黑體" panose="020B0604030504040204" pitchFamily="34" charset="-120"/>
                <a:ea typeface="微軟正黑體" panose="020B0604030504040204" pitchFamily="34" charset="-120"/>
              </a:rPr>
              <a:t>(e.g</a:t>
            </a:r>
            <a:r>
              <a:rPr lang="en-US" altLang="zh-TW" sz="2800" dirty="0">
                <a:latin typeface="微軟正黑體" panose="020B0604030504040204" pitchFamily="34" charset="-120"/>
                <a:ea typeface="微軟正黑體" panose="020B0604030504040204" pitchFamily="34" charset="-120"/>
              </a:rPr>
              <a:t>. the </a:t>
            </a:r>
            <a:r>
              <a:rPr lang="en-US" altLang="zh-TW" sz="2800" dirty="0" smtClean="0">
                <a:latin typeface="微軟正黑體" panose="020B0604030504040204" pitchFamily="34" charset="-120"/>
                <a:ea typeface="微軟正黑體" panose="020B0604030504040204" pitchFamily="34" charset="-120"/>
              </a:rPr>
              <a:t>Government</a:t>
            </a:r>
            <a:r>
              <a:rPr lang="en-US" altLang="zh-TW" sz="2800" dirty="0">
                <a:latin typeface="微軟正黑體" panose="020B0604030504040204" pitchFamily="34" charset="-120"/>
                <a:ea typeface="微軟正黑體" panose="020B0604030504040204" pitchFamily="34" charset="-120"/>
              </a:rPr>
              <a:t>, business </a:t>
            </a:r>
            <a:r>
              <a:rPr lang="en-US" altLang="zh-TW" sz="2800" dirty="0" smtClean="0">
                <a:latin typeface="微軟正黑體" panose="020B0604030504040204" pitchFamily="34" charset="-120"/>
                <a:ea typeface="微軟正黑體" panose="020B0604030504040204" pitchFamily="34" charset="-120"/>
              </a:rPr>
              <a:t>sectors, schools, individuals)</a:t>
            </a:r>
            <a:endParaRPr lang="en-US" altLang="zh-TW" sz="28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l"/>
            </a:pPr>
            <a:endParaRPr lang="en-US" altLang="zh-TW" sz="28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l"/>
            </a:pPr>
            <a:r>
              <a:rPr lang="en-US" altLang="zh-TW" sz="2800" dirty="0">
                <a:latin typeface="微軟正黑體" panose="020B0604030504040204" pitchFamily="34" charset="-120"/>
                <a:ea typeface="微軟正黑體" panose="020B0604030504040204" pitchFamily="34" charset="-120"/>
              </a:rPr>
              <a:t>What are the </a:t>
            </a:r>
            <a:r>
              <a:rPr lang="en-US" altLang="zh-TW" sz="2800" dirty="0" smtClean="0">
                <a:latin typeface="微軟正黑體" panose="020B0604030504040204" pitchFamily="34" charset="-120"/>
                <a:ea typeface="微軟正黑體" panose="020B0604030504040204" pitchFamily="34" charset="-120"/>
              </a:rPr>
              <a:t>appropriate </a:t>
            </a:r>
            <a:r>
              <a:rPr lang="en-US" altLang="zh-TW" sz="2800" dirty="0" err="1">
                <a:latin typeface="微軟正黑體" panose="020B0604030504040204" pitchFamily="34" charset="-120"/>
                <a:ea typeface="微軟正黑體" panose="020B0604030504040204" pitchFamily="34" charset="-120"/>
              </a:rPr>
              <a:t>behaviours</a:t>
            </a:r>
            <a:r>
              <a:rPr lang="en-US" altLang="zh-TW" sz="2800" dirty="0">
                <a:latin typeface="微軟正黑體" panose="020B0604030504040204" pitchFamily="34" charset="-120"/>
                <a:ea typeface="微軟正黑體" panose="020B0604030504040204" pitchFamily="34" charset="-120"/>
              </a:rPr>
              <a:t> for using </a:t>
            </a:r>
            <a:r>
              <a:rPr lang="en-US" altLang="zh-TW" sz="2800" dirty="0" smtClean="0">
                <a:latin typeface="微軟正黑體" panose="020B0604030504040204" pitchFamily="34" charset="-120"/>
                <a:ea typeface="微軟正黑體" panose="020B0604030504040204" pitchFamily="34" charset="-120"/>
              </a:rPr>
              <a:t>the Internet</a:t>
            </a:r>
            <a:r>
              <a:rPr lang="en-US" altLang="zh-TW" sz="2800" dirty="0">
                <a:latin typeface="微軟正黑體" panose="020B0604030504040204" pitchFamily="34" charset="-120"/>
                <a:ea typeface="微軟正黑體" panose="020B0604030504040204" pitchFamily="34" charset="-120"/>
              </a:rPr>
              <a:t>?</a:t>
            </a:r>
          </a:p>
          <a:p>
            <a:pPr marL="0" indent="0">
              <a:buNone/>
            </a:pPr>
            <a:endParaRPr lang="en-US" altLang="zh-TW" sz="2800" dirty="0">
              <a:latin typeface="微軟正黑體" panose="020B0604030504040204" pitchFamily="34" charset="-120"/>
              <a:ea typeface="微軟正黑體" panose="020B0604030504040204" pitchFamily="34" charset="-120"/>
            </a:endParaRPr>
          </a:p>
          <a:p>
            <a:pPr marL="0" indent="0">
              <a:buNone/>
            </a:pPr>
            <a:endParaRPr lang="en-US" altLang="zh-TW" sz="28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l"/>
            </a:pPr>
            <a:endParaRPr lang="zh-HK"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938547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a:xfrm>
            <a:off x="1629101" y="2372264"/>
            <a:ext cx="8933796" cy="2950234"/>
          </a:xfrm>
        </p:spPr>
        <p:txBody>
          <a:bodyPr>
            <a:noAutofit/>
          </a:bodyPr>
          <a:lstStyle/>
          <a:p>
            <a:r>
              <a:rPr lang="en-US" altLang="zh-TW" sz="4400" b="1" dirty="0">
                <a:solidFill>
                  <a:srgbClr val="00B0F0"/>
                </a:solidFill>
                <a:latin typeface="微軟正黑體" panose="020B0604030504040204" pitchFamily="34" charset="-120"/>
                <a:ea typeface="微軟正黑體" panose="020B0604030504040204" pitchFamily="34" charset="-120"/>
              </a:rPr>
              <a:t>Suggested </a:t>
            </a:r>
            <a:r>
              <a:rPr lang="en-US" altLang="zh-TW" sz="4400" b="1" dirty="0" err="1">
                <a:solidFill>
                  <a:srgbClr val="00B0F0"/>
                </a:solidFill>
                <a:latin typeface="微軟正黑體" panose="020B0604030504040204" pitchFamily="34" charset="-120"/>
                <a:ea typeface="微軟正黑體" panose="020B0604030504040204" pitchFamily="34" charset="-120"/>
              </a:rPr>
              <a:t>activitY</a:t>
            </a:r>
            <a:r>
              <a:rPr lang="en-US" altLang="zh-TW" sz="4400" b="1" dirty="0">
                <a:solidFill>
                  <a:srgbClr val="00B0F0"/>
                </a:solidFill>
                <a:latin typeface="微軟正黑體" panose="020B0604030504040204" pitchFamily="34" charset="-120"/>
                <a:ea typeface="微軟正黑體" panose="020B0604030504040204" pitchFamily="34" charset="-120"/>
              </a:rPr>
              <a:t> (2):</a:t>
            </a:r>
            <a:r>
              <a:rPr lang="en-US" altLang="zh-TW" sz="3600" b="1" dirty="0">
                <a:solidFill>
                  <a:srgbClr val="00B0F0"/>
                </a:solidFill>
                <a:latin typeface="微軟正黑體" panose="020B0604030504040204" pitchFamily="34" charset="-120"/>
                <a:ea typeface="微軟正黑體" panose="020B0604030504040204" pitchFamily="34" charset="-120"/>
              </a:rPr>
              <a:t/>
            </a:r>
            <a:br>
              <a:rPr lang="en-US" altLang="zh-TW" sz="3600" b="1" dirty="0">
                <a:solidFill>
                  <a:srgbClr val="00B0F0"/>
                </a:solidFill>
                <a:latin typeface="微軟正黑體" panose="020B0604030504040204" pitchFamily="34" charset="-120"/>
                <a:ea typeface="微軟正黑體" panose="020B0604030504040204" pitchFamily="34" charset="-120"/>
              </a:rPr>
            </a:br>
            <a:r>
              <a:rPr lang="en-US" altLang="zh-TW" sz="3600" b="1" dirty="0">
                <a:solidFill>
                  <a:srgbClr val="00B0F0"/>
                </a:solidFill>
                <a:latin typeface="微軟正黑體" panose="020B0604030504040204" pitchFamily="34" charset="-120"/>
                <a:ea typeface="微軟正黑體" panose="020B0604030504040204" pitchFamily="34" charset="-120"/>
              </a:rPr>
              <a:t/>
            </a:r>
            <a:br>
              <a:rPr lang="en-US" altLang="zh-TW" sz="3600" b="1" dirty="0">
                <a:solidFill>
                  <a:srgbClr val="00B0F0"/>
                </a:solidFill>
                <a:latin typeface="微軟正黑體" panose="020B0604030504040204" pitchFamily="34" charset="-120"/>
                <a:ea typeface="微軟正黑體" panose="020B0604030504040204" pitchFamily="34" charset="-120"/>
              </a:rPr>
            </a:br>
            <a:r>
              <a:rPr lang="en-US" altLang="zh-TW" sz="3600" b="1" dirty="0">
                <a:solidFill>
                  <a:srgbClr val="00B0F0"/>
                </a:solidFill>
                <a:latin typeface="微軟正黑體" panose="020B0604030504040204" pitchFamily="34" charset="-120"/>
                <a:ea typeface="微軟正黑體" panose="020B0604030504040204" pitchFamily="34" charset="-120"/>
              </a:rPr>
              <a:t>Conduct a </a:t>
            </a:r>
            <a:r>
              <a:rPr lang="en-US" altLang="zh-TW" sz="3600" b="1" dirty="0" smtClean="0">
                <a:solidFill>
                  <a:srgbClr val="00B0F0"/>
                </a:solidFill>
                <a:latin typeface="微軟正黑體" panose="020B0604030504040204" pitchFamily="34" charset="-120"/>
                <a:ea typeface="微軟正黑體" panose="020B0604030504040204" pitchFamily="34" charset="-120"/>
              </a:rPr>
              <a:t>survey on network </a:t>
            </a:r>
            <a:r>
              <a:rPr lang="en-US" altLang="zh-TW" sz="3600" b="1" dirty="0" err="1" smtClean="0">
                <a:solidFill>
                  <a:srgbClr val="00B0F0"/>
                </a:solidFill>
                <a:latin typeface="微軟正黑體" panose="020B0604030504040204" pitchFamily="34" charset="-120"/>
                <a:ea typeface="微軟正黑體" panose="020B0604030504040204" pitchFamily="34" charset="-120"/>
              </a:rPr>
              <a:t>behavioUrs</a:t>
            </a:r>
            <a:r>
              <a:rPr lang="en-US" altLang="zh-TW" sz="3600" b="1" dirty="0" smtClean="0">
                <a:solidFill>
                  <a:srgbClr val="00B0F0"/>
                </a:solidFill>
                <a:latin typeface="微軟正黑體" panose="020B0604030504040204" pitchFamily="34" charset="-120"/>
                <a:ea typeface="微軟正黑體" panose="020B0604030504040204" pitchFamily="34" charset="-120"/>
              </a:rPr>
              <a:t> </a:t>
            </a:r>
            <a:r>
              <a:rPr lang="en-US" altLang="zh-TW" sz="3600" b="1" dirty="0">
                <a:solidFill>
                  <a:srgbClr val="00B0F0"/>
                </a:solidFill>
                <a:latin typeface="微軟正黑體" panose="020B0604030504040204" pitchFamily="34" charset="-120"/>
                <a:ea typeface="微軟正黑體" panose="020B0604030504040204" pitchFamily="34" charset="-120"/>
              </a:rPr>
              <a:t>and reflect on your own network security </a:t>
            </a:r>
            <a:r>
              <a:rPr lang="en-US" altLang="zh-TW" sz="3600" b="1" dirty="0" smtClean="0">
                <a:solidFill>
                  <a:srgbClr val="00B0F0"/>
                </a:solidFill>
                <a:latin typeface="微軟正黑體" panose="020B0604030504040204" pitchFamily="34" charset="-120"/>
                <a:ea typeface="微軟正黑體" panose="020B0604030504040204" pitchFamily="34" charset="-120"/>
              </a:rPr>
              <a:t>awareness at PERSONAL level</a:t>
            </a:r>
            <a:endParaRPr lang="zh-HK" altLang="en-US" sz="5400" b="1" dirty="0">
              <a:solidFill>
                <a:srgbClr val="00B0F0"/>
              </a:solidFill>
            </a:endParaRPr>
          </a:p>
        </p:txBody>
      </p:sp>
    </p:spTree>
    <p:extLst>
      <p:ext uri="{BB962C8B-B14F-4D97-AF65-F5344CB8AC3E}">
        <p14:creationId xmlns:p14="http://schemas.microsoft.com/office/powerpoint/2010/main" val="442137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B3450-3F1C-477C-BA72-427DF77466CD}"/>
              </a:ext>
            </a:extLst>
          </p:cNvPr>
          <p:cNvSpPr>
            <a:spLocks noGrp="1"/>
          </p:cNvSpPr>
          <p:nvPr>
            <p:ph type="title"/>
          </p:nvPr>
        </p:nvSpPr>
        <p:spPr>
          <a:xfrm>
            <a:off x="1066800" y="1165109"/>
            <a:ext cx="10058400" cy="1371600"/>
          </a:xfrm>
        </p:spPr>
        <p:txBody>
          <a:bodyPr/>
          <a:lstStyle/>
          <a:p>
            <a:r>
              <a:rPr lang="en-US" altLang="zh-TW" b="1" dirty="0" smtClean="0">
                <a:solidFill>
                  <a:srgbClr val="0070C0"/>
                </a:solidFill>
                <a:latin typeface="微軟正黑體" panose="020B0604030504040204" pitchFamily="34" charset="-120"/>
                <a:ea typeface="微軟正黑體" panose="020B0604030504040204" pitchFamily="34" charset="-120"/>
              </a:rPr>
              <a:t>Which type </a:t>
            </a:r>
            <a:r>
              <a:rPr lang="en-US" altLang="zh-TW" b="1" dirty="0">
                <a:solidFill>
                  <a:srgbClr val="0070C0"/>
                </a:solidFill>
                <a:latin typeface="微軟正黑體" panose="020B0604030504040204" pitchFamily="34" charset="-120"/>
                <a:ea typeface="微軟正黑體" panose="020B0604030504040204" pitchFamily="34" charset="-120"/>
              </a:rPr>
              <a:t>of Internet </a:t>
            </a:r>
            <a:r>
              <a:rPr lang="en-US" altLang="zh-TW" b="1" dirty="0" smtClean="0">
                <a:solidFill>
                  <a:srgbClr val="0070C0"/>
                </a:solidFill>
                <a:latin typeface="微軟正黑體" panose="020B0604030504040204" pitchFamily="34" charset="-120"/>
                <a:ea typeface="微軟正黑體" panose="020B0604030504040204" pitchFamily="34" charset="-120"/>
              </a:rPr>
              <a:t>user are you?</a:t>
            </a:r>
            <a:endParaRPr lang="zh-HK" altLang="en-US" dirty="0">
              <a:solidFill>
                <a:srgbClr val="0070C0"/>
              </a:solidFill>
              <a:latin typeface="微軟正黑體" panose="020B0604030504040204" pitchFamily="34" charset="-120"/>
              <a:ea typeface="微軟正黑體" panose="020B0604030504040204" pitchFamily="34" charset="-120"/>
            </a:endParaRPr>
          </a:p>
        </p:txBody>
      </p:sp>
      <p:sp>
        <p:nvSpPr>
          <p:cNvPr id="3" name="Content Placeholder 2">
            <a:extLst>
              <a:ext uri="{FF2B5EF4-FFF2-40B4-BE49-F238E27FC236}">
                <a16:creationId xmlns:a16="http://schemas.microsoft.com/office/drawing/2014/main" id="{7B01988D-F7F2-467D-A1AB-7F432A6DA4F8}"/>
              </a:ext>
            </a:extLst>
          </p:cNvPr>
          <p:cNvSpPr>
            <a:spLocks noGrp="1"/>
          </p:cNvSpPr>
          <p:nvPr>
            <p:ph idx="1"/>
          </p:nvPr>
        </p:nvSpPr>
        <p:spPr>
          <a:xfrm>
            <a:off x="1066800" y="2103120"/>
            <a:ext cx="6089374" cy="3849624"/>
          </a:xfrm>
        </p:spPr>
        <p:txBody>
          <a:bodyPr>
            <a:normAutofit/>
          </a:bodyPr>
          <a:lstStyle/>
          <a:p>
            <a:pPr marL="0" indent="0">
              <a:buNone/>
            </a:pPr>
            <a:r>
              <a:rPr lang="en-US" altLang="zh-HK" sz="2400" dirty="0" smtClean="0">
                <a:latin typeface="微軟正黑體" panose="020B0604030504040204" pitchFamily="34" charset="-120"/>
                <a:ea typeface="微軟正黑體" panose="020B0604030504040204" pitchFamily="34" charset="-120"/>
              </a:rPr>
              <a:t>Answer </a:t>
            </a:r>
            <a:r>
              <a:rPr lang="en-US" altLang="zh-HK" sz="2400" dirty="0">
                <a:latin typeface="微軟正黑體" panose="020B0604030504040204" pitchFamily="34" charset="-120"/>
                <a:ea typeface="微軟正黑體" panose="020B0604030504040204" pitchFamily="34" charset="-120"/>
              </a:rPr>
              <a:t>the following questions and </a:t>
            </a:r>
            <a:r>
              <a:rPr lang="en-US" altLang="zh-HK" sz="2400" dirty="0" smtClean="0">
                <a:latin typeface="微軟正黑體" panose="020B0604030504040204" pitchFamily="34" charset="-120"/>
                <a:ea typeface="微軟正黑體" panose="020B0604030504040204" pitchFamily="34" charset="-120"/>
              </a:rPr>
              <a:t>calculate </a:t>
            </a:r>
            <a:r>
              <a:rPr lang="en-US" altLang="zh-HK" sz="2400" dirty="0">
                <a:latin typeface="微軟正黑體" panose="020B0604030504040204" pitchFamily="34" charset="-120"/>
                <a:ea typeface="微軟正黑體" panose="020B0604030504040204" pitchFamily="34" charset="-120"/>
              </a:rPr>
              <a:t>the scores to </a:t>
            </a:r>
            <a:r>
              <a:rPr lang="en-US" altLang="zh-HK" sz="2400" dirty="0" smtClean="0">
                <a:latin typeface="微軟正黑體" panose="020B0604030504040204" pitchFamily="34" charset="-120"/>
                <a:ea typeface="微軟正黑體" panose="020B0604030504040204" pitchFamily="34" charset="-120"/>
              </a:rPr>
              <a:t>check </a:t>
            </a:r>
            <a:r>
              <a:rPr lang="en-US" altLang="zh-HK" sz="2400" dirty="0">
                <a:latin typeface="微軟正黑體" panose="020B0604030504040204" pitchFamily="34" charset="-120"/>
                <a:ea typeface="微軟正黑體" panose="020B0604030504040204" pitchFamily="34" charset="-120"/>
              </a:rPr>
              <a:t>which type of </a:t>
            </a:r>
            <a:r>
              <a:rPr lang="en-US" altLang="zh-HK" sz="2400" dirty="0" smtClean="0">
                <a:latin typeface="微軟正黑體" panose="020B0604030504040204" pitchFamily="34" charset="-120"/>
                <a:ea typeface="微軟正黑體" panose="020B0604030504040204" pitchFamily="34" charset="-120"/>
              </a:rPr>
              <a:t>Internet </a:t>
            </a:r>
            <a:r>
              <a:rPr lang="en-US" altLang="zh-HK" sz="2400" dirty="0">
                <a:latin typeface="微軟正黑體" panose="020B0604030504040204" pitchFamily="34" charset="-120"/>
                <a:ea typeface="微軟正黑體" panose="020B0604030504040204" pitchFamily="34" charset="-120"/>
              </a:rPr>
              <a:t>user you </a:t>
            </a:r>
            <a:r>
              <a:rPr lang="en-US" altLang="zh-HK" sz="2400" dirty="0" smtClean="0">
                <a:latin typeface="微軟正黑體" panose="020B0604030504040204" pitchFamily="34" charset="-120"/>
                <a:ea typeface="微軟正黑體" panose="020B0604030504040204" pitchFamily="34" charset="-120"/>
              </a:rPr>
              <a:t>belong to </a:t>
            </a:r>
            <a:r>
              <a:rPr lang="en-US" altLang="zh-HK" sz="2400" dirty="0">
                <a:latin typeface="微軟正黑體" panose="020B0604030504040204" pitchFamily="34" charset="-120"/>
                <a:ea typeface="微軟正黑體" panose="020B0604030504040204" pitchFamily="34" charset="-120"/>
              </a:rPr>
              <a:t>and understand </a:t>
            </a:r>
            <a:r>
              <a:rPr lang="en-US" altLang="zh-HK" sz="2400" dirty="0" smtClean="0">
                <a:latin typeface="微軟正黑體" panose="020B0604030504040204" pitchFamily="34" charset="-120"/>
                <a:ea typeface="微軟正黑體" panose="020B0604030504040204" pitchFamily="34" charset="-120"/>
              </a:rPr>
              <a:t>how to </a:t>
            </a:r>
            <a:r>
              <a:rPr lang="en-US" altLang="zh-HK" sz="2400" dirty="0">
                <a:latin typeface="微軟正黑體" panose="020B0604030504040204" pitchFamily="34" charset="-120"/>
                <a:ea typeface="微軟正黑體" panose="020B0604030504040204" pitchFamily="34" charset="-120"/>
              </a:rPr>
              <a:t>improve network security.</a:t>
            </a:r>
          </a:p>
          <a:p>
            <a:endParaRPr lang="en-US" altLang="zh-HK" dirty="0">
              <a:latin typeface="微軟正黑體" panose="020B0604030504040204" pitchFamily="34" charset="-120"/>
              <a:ea typeface="微軟正黑體" panose="020B0604030504040204" pitchFamily="34" charset="-120"/>
            </a:endParaRPr>
          </a:p>
        </p:txBody>
      </p:sp>
      <p:pic>
        <p:nvPicPr>
          <p:cNvPr id="5" name="Picture 2">
            <a:extLst>
              <a:ext uri="{FF2B5EF4-FFF2-40B4-BE49-F238E27FC236}">
                <a16:creationId xmlns:a16="http://schemas.microsoft.com/office/drawing/2014/main" id="{B2EE2A5D-1146-4EAE-8A7F-F4B459CF9BAC}"/>
              </a:ext>
            </a:extLst>
          </p:cNvPr>
          <p:cNvPicPr>
            <a:picLocks noChangeAspect="1"/>
          </p:cNvPicPr>
          <p:nvPr/>
        </p:nvPicPr>
        <p:blipFill>
          <a:blip r:embed="rId2"/>
          <a:stretch>
            <a:fillRect/>
          </a:stretch>
        </p:blipFill>
        <p:spPr>
          <a:xfrm>
            <a:off x="7156174" y="2536709"/>
            <a:ext cx="3969026" cy="277891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1563795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7651BA-F45C-4845-9AB3-E0A65B39F5E1}">
  <ds:schemaRefs>
    <ds:schemaRef ds:uri="http://schemas.microsoft.com/office/2006/metadata/properties"/>
    <ds:schemaRef ds:uri="16c05727-aa75-4e4a-9b5f-8a80a1165891"/>
    <ds:schemaRef ds:uri="http://www.w3.org/XML/1998/namespace"/>
    <ds:schemaRef ds:uri="http://purl.org/dc/dcmitype/"/>
    <ds:schemaRef ds:uri="http://schemas.microsoft.com/office/2006/documentManagement/types"/>
    <ds:schemaRef ds:uri="http://purl.org/dc/terms/"/>
    <ds:schemaRef ds:uri="http://schemas.microsoft.com/office/infopath/2007/PartnerControls"/>
    <ds:schemaRef ds:uri="http://purl.org/dc/elements/1.1/"/>
    <ds:schemaRef ds:uri="http://schemas.openxmlformats.org/package/2006/metadata/core-properties"/>
    <ds:schemaRef ds:uri="71af3243-3dd4-4a8d-8c0d-dd76da1f02a5"/>
  </ds:schemaRefs>
</ds:datastoreItem>
</file>

<file path=customXml/itemProps2.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3.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{5EE58FF8-5023-4C5D-9618-A3FB501FE748}tf78438558</Template>
  <TotalTime>0</TotalTime>
  <Words>1865</Words>
  <Application>Microsoft Office PowerPoint</Application>
  <PresentationFormat>寬螢幕</PresentationFormat>
  <Paragraphs>199</Paragraphs>
  <Slides>21</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21</vt:i4>
      </vt:variant>
    </vt:vector>
  </HeadingPairs>
  <TitlesOfParts>
    <vt:vector size="28" baseType="lpstr">
      <vt:lpstr>微軟正黑體</vt:lpstr>
      <vt:lpstr>新細明體</vt:lpstr>
      <vt:lpstr>Arial</vt:lpstr>
      <vt:lpstr>Century Gothic</vt:lpstr>
      <vt:lpstr>Garamond</vt:lpstr>
      <vt:lpstr>Wingdings</vt:lpstr>
      <vt:lpstr>SavonVTI</vt:lpstr>
      <vt:lpstr> Teaching Resources : Cyber Security</vt:lpstr>
      <vt:lpstr>Introduction</vt:lpstr>
      <vt:lpstr>PowerPoint 簡報</vt:lpstr>
      <vt:lpstr>  Suggested activitY (1):  Watch videos about "Cyber Security" and read related news / reports FOR extended LEARNING</vt:lpstr>
      <vt:lpstr>News / reports / articles related to cyber security</vt:lpstr>
      <vt:lpstr>Videos related to internet safety</vt:lpstr>
      <vt:lpstr>Suggested Questions</vt:lpstr>
      <vt:lpstr>Suggested activitY (2):  Conduct a survey on network behavioUrs and reflect on your own network security awareness at PERSONAL level</vt:lpstr>
      <vt:lpstr>Which type of Internet user are you?</vt:lpstr>
      <vt:lpstr>Question(1)  If you see some interesting pop-up messages and related links when you go online, you will ... (can choose more than one option) </vt:lpstr>
      <vt:lpstr>Question(2)  If you need to set a password, your password will be ...  (choose only one option)</vt:lpstr>
      <vt:lpstr>Question(3)  Do you have the following habits? (can choose more than one option) </vt:lpstr>
      <vt:lpstr>PowerPoint 簡報</vt:lpstr>
      <vt:lpstr>Cyber Security Tips</vt:lpstr>
      <vt:lpstr>Tip(1): Choose password carefully</vt:lpstr>
      <vt:lpstr>Tip(2): Prevent identity theft</vt:lpstr>
      <vt:lpstr>Tip(3): Beware of Phishing Attacks</vt:lpstr>
      <vt:lpstr>PowerPoint 簡報</vt:lpstr>
      <vt:lpstr>When you receive suspicious email messages, you should ...</vt:lpstr>
      <vt:lpstr> Suggested activity (3):   find relevant safety rules from online softwares / programs / platforms / conference tools commonly used for online learning and introduce these rules to other CLASSMATES  </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2020-04-14T08:23:33Z</dcterms:created>
  <dcterms:modified xsi:type="dcterms:W3CDTF">2020-05-02T02:07:43Z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